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Lst>
  <p:notesMasterIdLst>
    <p:notesMasterId r:id="rId113"/>
  </p:notesMasterIdLst>
  <p:sldIdLst>
    <p:sldId id="338" r:id="rId2"/>
    <p:sldId id="339" r:id="rId3"/>
    <p:sldId id="447" r:id="rId4"/>
    <p:sldId id="448" r:id="rId5"/>
    <p:sldId id="449" r:id="rId6"/>
    <p:sldId id="340" r:id="rId7"/>
    <p:sldId id="341" r:id="rId8"/>
    <p:sldId id="343" r:id="rId9"/>
    <p:sldId id="344" r:id="rId10"/>
    <p:sldId id="450" r:id="rId11"/>
    <p:sldId id="451" r:id="rId12"/>
    <p:sldId id="452" r:id="rId13"/>
    <p:sldId id="453" r:id="rId14"/>
    <p:sldId id="454" r:id="rId15"/>
    <p:sldId id="455" r:id="rId16"/>
    <p:sldId id="456" r:id="rId17"/>
    <p:sldId id="457" r:id="rId18"/>
    <p:sldId id="458" r:id="rId19"/>
    <p:sldId id="459" r:id="rId20"/>
    <p:sldId id="460" r:id="rId21"/>
    <p:sldId id="461" r:id="rId22"/>
    <p:sldId id="462" r:id="rId23"/>
    <p:sldId id="345" r:id="rId24"/>
    <p:sldId id="346" r:id="rId25"/>
    <p:sldId id="347" r:id="rId26"/>
    <p:sldId id="348" r:id="rId27"/>
    <p:sldId id="349" r:id="rId28"/>
    <p:sldId id="350" r:id="rId29"/>
    <p:sldId id="351" r:id="rId30"/>
    <p:sldId id="352" r:id="rId31"/>
    <p:sldId id="359" r:id="rId32"/>
    <p:sldId id="360" r:id="rId33"/>
    <p:sldId id="361" r:id="rId34"/>
    <p:sldId id="362" r:id="rId35"/>
    <p:sldId id="363" r:id="rId36"/>
    <p:sldId id="368" r:id="rId37"/>
    <p:sldId id="376" r:id="rId38"/>
    <p:sldId id="296" r:id="rId39"/>
    <p:sldId id="438" r:id="rId40"/>
    <p:sldId id="283" r:id="rId41"/>
    <p:sldId id="290" r:id="rId42"/>
    <p:sldId id="293" r:id="rId43"/>
    <p:sldId id="294" r:id="rId44"/>
    <p:sldId id="439" r:id="rId45"/>
    <p:sldId id="440" r:id="rId46"/>
    <p:sldId id="441" r:id="rId47"/>
    <p:sldId id="295" r:id="rId48"/>
    <p:sldId id="289" r:id="rId49"/>
    <p:sldId id="284" r:id="rId50"/>
    <p:sldId id="442" r:id="rId51"/>
    <p:sldId id="286" r:id="rId52"/>
    <p:sldId id="444" r:id="rId53"/>
    <p:sldId id="297" r:id="rId54"/>
    <p:sldId id="445" r:id="rId55"/>
    <p:sldId id="305" r:id="rId56"/>
    <p:sldId id="417" r:id="rId57"/>
    <p:sldId id="259" r:id="rId58"/>
    <p:sldId id="328" r:id="rId59"/>
    <p:sldId id="304" r:id="rId60"/>
    <p:sldId id="298" r:id="rId61"/>
    <p:sldId id="262" r:id="rId62"/>
    <p:sldId id="306" r:id="rId63"/>
    <p:sldId id="319" r:id="rId64"/>
    <p:sldId id="324" r:id="rId65"/>
    <p:sldId id="309" r:id="rId66"/>
    <p:sldId id="308" r:id="rId67"/>
    <p:sldId id="260" r:id="rId68"/>
    <p:sldId id="310" r:id="rId69"/>
    <p:sldId id="311" r:id="rId70"/>
    <p:sldId id="312" r:id="rId71"/>
    <p:sldId id="261" r:id="rId72"/>
    <p:sldId id="314" r:id="rId73"/>
    <p:sldId id="335" r:id="rId74"/>
    <p:sldId id="323" r:id="rId75"/>
    <p:sldId id="326" r:id="rId76"/>
    <p:sldId id="337" r:id="rId77"/>
    <p:sldId id="299" r:id="rId78"/>
    <p:sldId id="300" r:id="rId79"/>
    <p:sldId id="301" r:id="rId80"/>
    <p:sldId id="321" r:id="rId81"/>
    <p:sldId id="315" r:id="rId82"/>
    <p:sldId id="316" r:id="rId83"/>
    <p:sldId id="318" r:id="rId84"/>
    <p:sldId id="258" r:id="rId85"/>
    <p:sldId id="302" r:id="rId86"/>
    <p:sldId id="322" r:id="rId87"/>
    <p:sldId id="303" r:id="rId88"/>
    <p:sldId id="372" r:id="rId89"/>
    <p:sldId id="373" r:id="rId90"/>
    <p:sldId id="374" r:id="rId91"/>
    <p:sldId id="375" r:id="rId92"/>
    <p:sldId id="257" r:id="rId93"/>
    <p:sldId id="433" r:id="rId94"/>
    <p:sldId id="434" r:id="rId95"/>
    <p:sldId id="435" r:id="rId96"/>
    <p:sldId id="436" r:id="rId97"/>
    <p:sldId id="437" r:id="rId98"/>
    <p:sldId id="264" r:id="rId99"/>
    <p:sldId id="265" r:id="rId100"/>
    <p:sldId id="266" r:id="rId101"/>
    <p:sldId id="267" r:id="rId102"/>
    <p:sldId id="269" r:id="rId103"/>
    <p:sldId id="271" r:id="rId104"/>
    <p:sldId id="268" r:id="rId105"/>
    <p:sldId id="272" r:id="rId106"/>
    <p:sldId id="273" r:id="rId107"/>
    <p:sldId id="274" r:id="rId108"/>
    <p:sldId id="275" r:id="rId109"/>
    <p:sldId id="263" r:id="rId110"/>
    <p:sldId id="370" r:id="rId111"/>
    <p:sldId id="371" r:id="rId112"/>
  </p:sldIdLst>
  <p:sldSz cx="9144000" cy="5143500" type="screen16x9"/>
  <p:notesSz cx="6858000" cy="9144000"/>
  <p:embeddedFontLst>
    <p:embeddedFont>
      <p:font typeface="Archivo" panose="020B0604020202020204" charset="0"/>
      <p:regular r:id="rId114"/>
      <p:bold r:id="rId115"/>
      <p:italic r:id="rId116"/>
      <p:boldItalic r:id="rId117"/>
    </p:embeddedFont>
    <p:embeddedFont>
      <p:font typeface="Arial Rounded MT Bold" panose="020F0704030504030204" pitchFamily="34" charset="0"/>
      <p:regular r:id="rId118"/>
    </p:embeddedFont>
    <p:embeddedFont>
      <p:font typeface="Hind" panose="02000000000000000000" pitchFamily="2" charset="0"/>
      <p:regular r:id="rId119"/>
      <p:bold r:id="rId120"/>
    </p:embeddedFont>
    <p:embeddedFont>
      <p:font typeface="Mada" panose="020B0604020202020204" charset="-78"/>
      <p:regular r:id="rId121"/>
      <p:bold r:id="rId122"/>
    </p:embeddedFont>
    <p:embeddedFont>
      <p:font typeface="Open Sans" panose="020B0606030504020204" pitchFamily="34" charset="0"/>
      <p:regular r:id="rId123"/>
      <p:bold r:id="rId124"/>
      <p:italic r:id="rId125"/>
      <p:boldItalic r:id="rId126"/>
    </p:embeddedFont>
    <p:embeddedFont>
      <p:font typeface="Roboto Slab" pitchFamily="2" charset="0"/>
      <p:regular r:id="rId127"/>
    </p:embeddedFont>
    <p:embeddedFont>
      <p:font typeface="Tahoma" panose="020B0604030504040204" pitchFamily="34" charset="0"/>
      <p:regular r:id="rId128"/>
      <p:bold r:id="rId129"/>
    </p:embeddedFont>
    <p:embeddedFont>
      <p:font typeface="Tw Cen MT" panose="020B0602020104020603" pitchFamily="34" charset="0"/>
      <p:regular r:id="rId130"/>
      <p:bold r:id="rId131"/>
      <p:italic r:id="rId132"/>
      <p:boldItalic r:id="rId133"/>
    </p:embeddedFont>
    <p:embeddedFont>
      <p:font typeface="Verdana" panose="020B0604030504040204" pitchFamily="34" charset="0"/>
      <p:regular r:id="rId134"/>
      <p:bold r:id="rId135"/>
      <p:italic r:id="rId136"/>
      <p:boldItalic r:id="rId137"/>
    </p:embeddedFont>
    <p:embeddedFont>
      <p:font typeface="Work Sans"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3FE1F0-1717-4711-976C-C8620D2DAE8B}">
  <a:tblStyle styleId="{673FE1F0-1717-4711-976C-C8620D2DAE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varScale="1">
        <p:scale>
          <a:sx n="112" d="100"/>
          <a:sy n="112" d="100"/>
        </p:scale>
        <p:origin x="810"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font" Target="fonts/font5.fntdata"/><Relationship Id="rId134" Type="http://schemas.openxmlformats.org/officeDocument/2006/relationships/font" Target="fonts/font21.fntdata"/><Relationship Id="rId139" Type="http://schemas.openxmlformats.org/officeDocument/2006/relationships/font" Target="fonts/font2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1.fntdata"/><Relationship Id="rId129" Type="http://schemas.openxmlformats.org/officeDocument/2006/relationships/font" Target="fonts/font1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7.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fntdata"/><Relationship Id="rId119" Type="http://schemas.openxmlformats.org/officeDocument/2006/relationships/font" Target="fonts/font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7.fntdata"/><Relationship Id="rId135" Type="http://schemas.openxmlformats.org/officeDocument/2006/relationships/font" Target="fonts/font2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7.fntdata"/><Relationship Id="rId125" Type="http://schemas.openxmlformats.org/officeDocument/2006/relationships/font" Target="fonts/font12.fntdata"/><Relationship Id="rId141"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2.fntdata"/><Relationship Id="rId131" Type="http://schemas.openxmlformats.org/officeDocument/2006/relationships/font" Target="fonts/font18.fntdata"/><Relationship Id="rId136" Type="http://schemas.openxmlformats.org/officeDocument/2006/relationships/font" Target="fonts/font2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8.fntdata"/><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fntdata"/><Relationship Id="rId13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9.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2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0.fntdata"/><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755F5-34AE-459D-81C4-298C623AFDEE}" type="doc">
      <dgm:prSet loTypeId="urn:microsoft.com/office/officeart/2005/8/layout/hProcess7" loCatId="list" qsTypeId="urn:microsoft.com/office/officeart/2005/8/quickstyle/simple1" qsCatId="simple" csTypeId="urn:microsoft.com/office/officeart/2005/8/colors/colorful1" csCatId="colorful" phldr="1"/>
      <dgm:spPr/>
      <dgm:t>
        <a:bodyPr/>
        <a:lstStyle/>
        <a:p>
          <a:endParaRPr lang="es-CO"/>
        </a:p>
      </dgm:t>
    </dgm:pt>
    <dgm:pt modelId="{E75089A0-E08F-4B3A-95B8-3CC3841671E2}">
      <dgm:prSet phldrT="[Texto]"/>
      <dgm:spPr>
        <a:solidFill>
          <a:schemeClr val="accent1">
            <a:lumMod val="20000"/>
            <a:lumOff val="80000"/>
          </a:schemeClr>
        </a:solidFill>
      </dgm:spPr>
      <dgm:t>
        <a:bodyPr/>
        <a:lstStyle/>
        <a:p>
          <a:pPr algn="ctr"/>
          <a:r>
            <a:rPr lang="es-ES" b="1" dirty="0">
              <a:solidFill>
                <a:schemeClr val="tx1"/>
              </a:solidFill>
              <a:latin typeface="Arial Rounded MT Bold" panose="020F0704030504030204" pitchFamily="34" charset="0"/>
            </a:rPr>
            <a:t>Planeación del Desarrollo Territorial</a:t>
          </a:r>
          <a:endParaRPr lang="es-CO" b="1" dirty="0">
            <a:solidFill>
              <a:schemeClr val="tx1"/>
            </a:solidFill>
            <a:latin typeface="Arial Rounded MT Bold" panose="020F0704030504030204" pitchFamily="34" charset="0"/>
          </a:endParaRPr>
        </a:p>
      </dgm:t>
    </dgm:pt>
    <dgm:pt modelId="{F7DF0F9D-525C-487A-8058-DC10041EB6D3}" type="parTrans" cxnId="{9999B33B-9020-476E-9911-3317E8BA0466}">
      <dgm:prSet/>
      <dgm:spPr/>
      <dgm:t>
        <a:bodyPr/>
        <a:lstStyle/>
        <a:p>
          <a:endParaRPr lang="es-CO"/>
        </a:p>
      </dgm:t>
    </dgm:pt>
    <dgm:pt modelId="{3C59BBE7-BBDB-459E-983C-DB7515CB638B}" type="sibTrans" cxnId="{9999B33B-9020-476E-9911-3317E8BA0466}">
      <dgm:prSet/>
      <dgm:spPr/>
      <dgm:t>
        <a:bodyPr/>
        <a:lstStyle/>
        <a:p>
          <a:endParaRPr lang="es-CO"/>
        </a:p>
      </dgm:t>
    </dgm:pt>
    <dgm:pt modelId="{7FF1C021-4540-481E-9F8D-7C1EAD26FEA6}">
      <dgm:prSet phldrT="[Texto]" custT="1"/>
      <dgm:spPr/>
      <dgm:t>
        <a:bodyPr/>
        <a:lstStyle/>
        <a:p>
          <a:r>
            <a:rPr lang="es-CO" sz="1200" b="1" dirty="0">
              <a:solidFill>
                <a:schemeClr val="tx1"/>
              </a:solidFill>
              <a:latin typeface="Arial Rounded MT Bold" panose="020F0704030504030204" pitchFamily="34" charset="0"/>
            </a:rPr>
            <a:t>Enfoque Espacial:</a:t>
          </a:r>
        </a:p>
      </dgm:t>
    </dgm:pt>
    <dgm:pt modelId="{40C88D8C-2016-4DC7-8149-F9D383D85E56}" type="parTrans" cxnId="{57E8D249-7E82-43C6-A979-138D5461AC3B}">
      <dgm:prSet/>
      <dgm:spPr/>
      <dgm:t>
        <a:bodyPr/>
        <a:lstStyle/>
        <a:p>
          <a:endParaRPr lang="es-CO"/>
        </a:p>
      </dgm:t>
    </dgm:pt>
    <dgm:pt modelId="{975E1DD8-F2DF-4ABE-A213-DA3CB5DDA007}" type="sibTrans" cxnId="{57E8D249-7E82-43C6-A979-138D5461AC3B}">
      <dgm:prSet/>
      <dgm:spPr/>
      <dgm:t>
        <a:bodyPr/>
        <a:lstStyle/>
        <a:p>
          <a:endParaRPr lang="es-CO"/>
        </a:p>
      </dgm:t>
    </dgm:pt>
    <dgm:pt modelId="{BF31DE8A-862D-4847-81A0-9E47BF8DA473}">
      <dgm:prSet phldrT="[Texto]"/>
      <dgm:spPr>
        <a:solidFill>
          <a:schemeClr val="bg2">
            <a:lumMod val="75000"/>
          </a:schemeClr>
        </a:solidFill>
      </dgm:spPr>
      <dgm:t>
        <a:bodyPr/>
        <a:lstStyle/>
        <a:p>
          <a:pPr algn="ctr"/>
          <a:r>
            <a:rPr lang="es-ES" b="1" dirty="0">
              <a:solidFill>
                <a:schemeClr val="tx1"/>
              </a:solidFill>
              <a:latin typeface="Arial Rounded MT Bold" panose="020F0704030504030204" pitchFamily="34" charset="0"/>
            </a:rPr>
            <a:t>Planeación Institucional</a:t>
          </a:r>
          <a:endParaRPr lang="es-CO" b="1" dirty="0">
            <a:solidFill>
              <a:schemeClr val="tx1"/>
            </a:solidFill>
            <a:latin typeface="Arial Rounded MT Bold" panose="020F0704030504030204" pitchFamily="34" charset="0"/>
          </a:endParaRPr>
        </a:p>
      </dgm:t>
    </dgm:pt>
    <dgm:pt modelId="{3E4CF9A6-A70E-4F79-9E6B-3D08FCEB0BEA}" type="parTrans" cxnId="{5E1CD2F6-B4B4-480E-AEA3-130E4A74A794}">
      <dgm:prSet/>
      <dgm:spPr/>
      <dgm:t>
        <a:bodyPr/>
        <a:lstStyle/>
        <a:p>
          <a:endParaRPr lang="es-CO"/>
        </a:p>
      </dgm:t>
    </dgm:pt>
    <dgm:pt modelId="{29CFC1B6-0F95-4366-A8B3-004C65C9661F}" type="sibTrans" cxnId="{5E1CD2F6-B4B4-480E-AEA3-130E4A74A794}">
      <dgm:prSet/>
      <dgm:spPr/>
      <dgm:t>
        <a:bodyPr/>
        <a:lstStyle/>
        <a:p>
          <a:endParaRPr lang="es-CO"/>
        </a:p>
      </dgm:t>
    </dgm:pt>
    <dgm:pt modelId="{B889BD66-0E32-4E52-9880-08EAEBED1BF4}">
      <dgm:prSet phldrT="[Texto]" custT="1"/>
      <dgm:spPr/>
      <dgm:t>
        <a:bodyPr/>
        <a:lstStyle/>
        <a:p>
          <a:r>
            <a:rPr lang="es-CO" sz="1200" b="1" dirty="0">
              <a:solidFill>
                <a:schemeClr val="tx1"/>
              </a:solidFill>
              <a:latin typeface="Arial Rounded MT Bold" panose="020F0704030504030204" pitchFamily="34" charset="0"/>
            </a:rPr>
            <a:t>Enfoque Integral:</a:t>
          </a:r>
        </a:p>
      </dgm:t>
    </dgm:pt>
    <dgm:pt modelId="{91DE4120-CA1F-48EC-A2FC-86EB6422C486}" type="parTrans" cxnId="{45646793-04E5-4332-8ED7-EBD61949512D}">
      <dgm:prSet/>
      <dgm:spPr/>
      <dgm:t>
        <a:bodyPr/>
        <a:lstStyle/>
        <a:p>
          <a:endParaRPr lang="es-CO"/>
        </a:p>
      </dgm:t>
    </dgm:pt>
    <dgm:pt modelId="{9D18C83E-4657-4E96-9686-FCB490D5946C}" type="sibTrans" cxnId="{45646793-04E5-4332-8ED7-EBD61949512D}">
      <dgm:prSet/>
      <dgm:spPr/>
      <dgm:t>
        <a:bodyPr/>
        <a:lstStyle/>
        <a:p>
          <a:endParaRPr lang="es-CO"/>
        </a:p>
      </dgm:t>
    </dgm:pt>
    <dgm:pt modelId="{617F7E77-78E2-4D86-95C2-8097C1128522}">
      <dgm:prSet custT="1"/>
      <dgm:spPr/>
      <dgm:t>
        <a:bodyPr/>
        <a:lstStyle/>
        <a:p>
          <a:r>
            <a:rPr lang="es-CO" sz="1200" dirty="0">
              <a:solidFill>
                <a:schemeClr val="tx1"/>
              </a:solidFill>
              <a:latin typeface="Arial Rounded MT Bold" panose="020F0704030504030204" pitchFamily="34" charset="0"/>
            </a:rPr>
            <a:t>Se centra en el uso del suelo, la distribución de actividades y la organización física del espacio dentro del municipio.</a:t>
          </a:r>
        </a:p>
      </dgm:t>
    </dgm:pt>
    <dgm:pt modelId="{BD217512-2341-4E29-A8E0-1E10080607A8}" type="parTrans" cxnId="{8848BAF5-8F45-4289-8659-8E8C6C78574E}">
      <dgm:prSet/>
      <dgm:spPr/>
      <dgm:t>
        <a:bodyPr/>
        <a:lstStyle/>
        <a:p>
          <a:endParaRPr lang="es-CO"/>
        </a:p>
      </dgm:t>
    </dgm:pt>
    <dgm:pt modelId="{8ADC67E9-2B75-4482-BF73-2725E72B0DD9}" type="sibTrans" cxnId="{8848BAF5-8F45-4289-8659-8E8C6C78574E}">
      <dgm:prSet/>
      <dgm:spPr/>
      <dgm:t>
        <a:bodyPr/>
        <a:lstStyle/>
        <a:p>
          <a:endParaRPr lang="es-CO"/>
        </a:p>
      </dgm:t>
    </dgm:pt>
    <dgm:pt modelId="{285820CB-52F7-4E7E-B12C-14109975F109}">
      <dgm:prSet custT="1"/>
      <dgm:spPr/>
      <dgm:t>
        <a:bodyPr/>
        <a:lstStyle/>
        <a:p>
          <a:r>
            <a:rPr lang="es-CO" sz="1200" dirty="0">
              <a:solidFill>
                <a:schemeClr val="tx1"/>
              </a:solidFill>
              <a:latin typeface="Arial Rounded MT Bold" panose="020F0704030504030204" pitchFamily="34" charset="0"/>
            </a:rPr>
            <a:t>Incluye la zonificación, infraestructura, redes de transporte, y servicios públicos.</a:t>
          </a:r>
        </a:p>
      </dgm:t>
    </dgm:pt>
    <dgm:pt modelId="{E6710966-6BA8-4897-A54A-EA13FF0BE589}" type="parTrans" cxnId="{9599D427-E45A-4F56-91A9-33EEB4009E02}">
      <dgm:prSet/>
      <dgm:spPr/>
      <dgm:t>
        <a:bodyPr/>
        <a:lstStyle/>
        <a:p>
          <a:endParaRPr lang="es-CO"/>
        </a:p>
      </dgm:t>
    </dgm:pt>
    <dgm:pt modelId="{3366BF1B-3108-49B3-AF31-7AFF52CB9F04}" type="sibTrans" cxnId="{9599D427-E45A-4F56-91A9-33EEB4009E02}">
      <dgm:prSet/>
      <dgm:spPr/>
      <dgm:t>
        <a:bodyPr/>
        <a:lstStyle/>
        <a:p>
          <a:endParaRPr lang="es-CO"/>
        </a:p>
      </dgm:t>
    </dgm:pt>
    <dgm:pt modelId="{4C4D33E8-1DD8-4B2E-B4C7-B11D8BE6C372}">
      <dgm:prSet custT="1"/>
      <dgm:spPr/>
      <dgm:t>
        <a:bodyPr/>
        <a:lstStyle/>
        <a:p>
          <a:r>
            <a:rPr lang="es-CO" sz="1200" b="1" dirty="0">
              <a:solidFill>
                <a:schemeClr val="tx1"/>
              </a:solidFill>
              <a:latin typeface="Arial Rounded MT Bold" panose="020F0704030504030204" pitchFamily="34" charset="0"/>
            </a:rPr>
            <a:t>Objetivos:</a:t>
          </a:r>
          <a:endParaRPr lang="es-CO" sz="1200" dirty="0">
            <a:solidFill>
              <a:schemeClr val="tx1"/>
            </a:solidFill>
            <a:latin typeface="Arial Rounded MT Bold" panose="020F0704030504030204" pitchFamily="34" charset="0"/>
          </a:endParaRPr>
        </a:p>
      </dgm:t>
    </dgm:pt>
    <dgm:pt modelId="{2345C5EA-4176-45C1-8863-3816B64A13E5}" type="parTrans" cxnId="{B1E358B9-8BEB-4B85-9C49-1BFB6235C6CA}">
      <dgm:prSet/>
      <dgm:spPr/>
      <dgm:t>
        <a:bodyPr/>
        <a:lstStyle/>
        <a:p>
          <a:endParaRPr lang="es-CO"/>
        </a:p>
      </dgm:t>
    </dgm:pt>
    <dgm:pt modelId="{02ABDE30-0305-42B5-A460-1D06AFEC4534}" type="sibTrans" cxnId="{B1E358B9-8BEB-4B85-9C49-1BFB6235C6CA}">
      <dgm:prSet/>
      <dgm:spPr/>
      <dgm:t>
        <a:bodyPr/>
        <a:lstStyle/>
        <a:p>
          <a:endParaRPr lang="es-CO"/>
        </a:p>
      </dgm:t>
    </dgm:pt>
    <dgm:pt modelId="{DAB7360B-0BC7-4646-A60D-24D81CFD821C}">
      <dgm:prSet custT="1"/>
      <dgm:spPr/>
      <dgm:t>
        <a:bodyPr/>
        <a:lstStyle/>
        <a:p>
          <a:r>
            <a:rPr lang="es-CO" sz="1200" dirty="0">
              <a:solidFill>
                <a:schemeClr val="tx1"/>
              </a:solidFill>
              <a:latin typeface="Arial Rounded MT Bold" panose="020F0704030504030204" pitchFamily="34" charset="0"/>
            </a:rPr>
            <a:t>Optimizar el uso del suelo y los recursos naturales.</a:t>
          </a:r>
        </a:p>
      </dgm:t>
    </dgm:pt>
    <dgm:pt modelId="{A0903E68-EE18-4121-9E79-1E5D6C535842}" type="parTrans" cxnId="{F0C6F03B-52A4-4D88-8C80-3E177C6E21EF}">
      <dgm:prSet/>
      <dgm:spPr/>
      <dgm:t>
        <a:bodyPr/>
        <a:lstStyle/>
        <a:p>
          <a:endParaRPr lang="es-CO"/>
        </a:p>
      </dgm:t>
    </dgm:pt>
    <dgm:pt modelId="{485DD548-BF4B-4A18-A091-D489B5BE367F}" type="sibTrans" cxnId="{F0C6F03B-52A4-4D88-8C80-3E177C6E21EF}">
      <dgm:prSet/>
      <dgm:spPr/>
      <dgm:t>
        <a:bodyPr/>
        <a:lstStyle/>
        <a:p>
          <a:endParaRPr lang="es-CO"/>
        </a:p>
      </dgm:t>
    </dgm:pt>
    <dgm:pt modelId="{D2C95098-83DF-4AAF-B134-2F24CD8FBC3E}">
      <dgm:prSet custT="1"/>
      <dgm:spPr/>
      <dgm:t>
        <a:bodyPr/>
        <a:lstStyle/>
        <a:p>
          <a:r>
            <a:rPr lang="es-CO" sz="1200" dirty="0">
              <a:solidFill>
                <a:schemeClr val="tx1"/>
              </a:solidFill>
              <a:latin typeface="Arial Rounded MT Bold" panose="020F0704030504030204" pitchFamily="34" charset="0"/>
            </a:rPr>
            <a:t>Promover un desarrollo urbano equilibrado y sostenible.</a:t>
          </a:r>
        </a:p>
      </dgm:t>
    </dgm:pt>
    <dgm:pt modelId="{C43414C4-7D3E-4F30-B7FB-ABCA913C7754}" type="parTrans" cxnId="{0DCDF4F1-1404-4896-9CEE-97CF88394E68}">
      <dgm:prSet/>
      <dgm:spPr/>
      <dgm:t>
        <a:bodyPr/>
        <a:lstStyle/>
        <a:p>
          <a:endParaRPr lang="es-CO"/>
        </a:p>
      </dgm:t>
    </dgm:pt>
    <dgm:pt modelId="{A5550829-54BD-408B-A963-EC4B0DC0B226}" type="sibTrans" cxnId="{0DCDF4F1-1404-4896-9CEE-97CF88394E68}">
      <dgm:prSet/>
      <dgm:spPr/>
      <dgm:t>
        <a:bodyPr/>
        <a:lstStyle/>
        <a:p>
          <a:endParaRPr lang="es-CO"/>
        </a:p>
      </dgm:t>
    </dgm:pt>
    <dgm:pt modelId="{273BF535-78A8-4575-AB54-1AB37F60AA0C}">
      <dgm:prSet custT="1"/>
      <dgm:spPr/>
      <dgm:t>
        <a:bodyPr/>
        <a:lstStyle/>
        <a:p>
          <a:r>
            <a:rPr lang="es-CO" sz="1200" dirty="0">
              <a:solidFill>
                <a:schemeClr val="tx1"/>
              </a:solidFill>
              <a:latin typeface="Arial Rounded MT Bold" panose="020F0704030504030204" pitchFamily="34" charset="0"/>
            </a:rPr>
            <a:t>Mejorar la calidad de vida de los habitantes a través de un entorno bien planificado.</a:t>
          </a:r>
          <a:endParaRPr lang="es-CO" sz="1200" dirty="0">
            <a:latin typeface="Arial Rounded MT Bold" panose="020F0704030504030204" pitchFamily="34" charset="0"/>
          </a:endParaRPr>
        </a:p>
      </dgm:t>
    </dgm:pt>
    <dgm:pt modelId="{3F23FF4D-71D4-4B47-AF64-04C7366420B9}" type="parTrans" cxnId="{359E771A-CB40-4B7D-8E5A-7C2501136949}">
      <dgm:prSet/>
      <dgm:spPr/>
      <dgm:t>
        <a:bodyPr/>
        <a:lstStyle/>
        <a:p>
          <a:endParaRPr lang="es-CO"/>
        </a:p>
      </dgm:t>
    </dgm:pt>
    <dgm:pt modelId="{2C1DB5DF-37C9-470F-AD9A-549A15887A66}" type="sibTrans" cxnId="{359E771A-CB40-4B7D-8E5A-7C2501136949}">
      <dgm:prSet/>
      <dgm:spPr/>
      <dgm:t>
        <a:bodyPr/>
        <a:lstStyle/>
        <a:p>
          <a:endParaRPr lang="es-CO"/>
        </a:p>
      </dgm:t>
    </dgm:pt>
    <dgm:pt modelId="{C8C91F7C-BFEF-4A7B-9FF1-48B44AE616D9}">
      <dgm:prSet custT="1"/>
      <dgm:spPr/>
      <dgm:t>
        <a:bodyPr/>
        <a:lstStyle/>
        <a:p>
          <a:r>
            <a:rPr lang="es-CO" sz="1200" dirty="0">
              <a:solidFill>
                <a:schemeClr val="tx1"/>
              </a:solidFill>
              <a:latin typeface="Arial Rounded MT Bold" panose="020F0704030504030204" pitchFamily="34" charset="0"/>
            </a:rPr>
            <a:t>Se orienta hacia la visión a largo plazo del desarrollo del municipio.</a:t>
          </a:r>
        </a:p>
      </dgm:t>
    </dgm:pt>
    <dgm:pt modelId="{2069551A-8926-4591-BECB-8D28317D6A28}" type="parTrans" cxnId="{44F32E66-A6FF-40E0-9A6C-0A47D83E4BCD}">
      <dgm:prSet/>
      <dgm:spPr/>
      <dgm:t>
        <a:bodyPr/>
        <a:lstStyle/>
        <a:p>
          <a:endParaRPr lang="es-CO"/>
        </a:p>
      </dgm:t>
    </dgm:pt>
    <dgm:pt modelId="{D48A87D3-15B3-407C-929F-91320775ACDA}" type="sibTrans" cxnId="{44F32E66-A6FF-40E0-9A6C-0A47D83E4BCD}">
      <dgm:prSet/>
      <dgm:spPr/>
      <dgm:t>
        <a:bodyPr/>
        <a:lstStyle/>
        <a:p>
          <a:endParaRPr lang="es-CO"/>
        </a:p>
      </dgm:t>
    </dgm:pt>
    <dgm:pt modelId="{511DC8E5-1C88-468C-923A-8BA398020598}">
      <dgm:prSet custT="1"/>
      <dgm:spPr/>
      <dgm:t>
        <a:bodyPr/>
        <a:lstStyle/>
        <a:p>
          <a:r>
            <a:rPr lang="es-CO" sz="1200" dirty="0">
              <a:solidFill>
                <a:schemeClr val="tx1"/>
              </a:solidFill>
              <a:latin typeface="Arial Rounded MT Bold" panose="020F0704030504030204" pitchFamily="34" charset="0"/>
            </a:rPr>
            <a:t>Involucra la definición de metas, estrategias y acciones para alcanzar los objetivos municipales.</a:t>
          </a:r>
        </a:p>
      </dgm:t>
    </dgm:pt>
    <dgm:pt modelId="{7842958C-D304-4601-AC84-4D2713C6FB2E}" type="parTrans" cxnId="{7A4386D3-6AE8-4CAB-BC75-5C123AC46FB1}">
      <dgm:prSet/>
      <dgm:spPr/>
      <dgm:t>
        <a:bodyPr/>
        <a:lstStyle/>
        <a:p>
          <a:endParaRPr lang="es-CO"/>
        </a:p>
      </dgm:t>
    </dgm:pt>
    <dgm:pt modelId="{25BE2E99-2A24-43EE-A27D-9AD274EC93F3}" type="sibTrans" cxnId="{7A4386D3-6AE8-4CAB-BC75-5C123AC46FB1}">
      <dgm:prSet/>
      <dgm:spPr/>
      <dgm:t>
        <a:bodyPr/>
        <a:lstStyle/>
        <a:p>
          <a:endParaRPr lang="es-CO"/>
        </a:p>
      </dgm:t>
    </dgm:pt>
    <dgm:pt modelId="{429ABDE5-3BCB-4848-9FAF-B4809A5D7667}">
      <dgm:prSet custT="1"/>
      <dgm:spPr/>
      <dgm:t>
        <a:bodyPr/>
        <a:lstStyle/>
        <a:p>
          <a:r>
            <a:rPr lang="es-CO" sz="1200" b="1" dirty="0">
              <a:solidFill>
                <a:schemeClr val="tx1"/>
              </a:solidFill>
              <a:latin typeface="Arial Rounded MT Bold" panose="020F0704030504030204" pitchFamily="34" charset="0"/>
            </a:rPr>
            <a:t>Objetivos:</a:t>
          </a:r>
          <a:endParaRPr lang="es-CO" sz="1200" dirty="0">
            <a:solidFill>
              <a:schemeClr val="tx1"/>
            </a:solidFill>
            <a:latin typeface="Arial Rounded MT Bold" panose="020F0704030504030204" pitchFamily="34" charset="0"/>
          </a:endParaRPr>
        </a:p>
      </dgm:t>
    </dgm:pt>
    <dgm:pt modelId="{8BCD934A-3EAB-4EED-BA50-D2D68971D720}" type="parTrans" cxnId="{1662B144-C647-4910-BF66-375BEC42D531}">
      <dgm:prSet/>
      <dgm:spPr/>
      <dgm:t>
        <a:bodyPr/>
        <a:lstStyle/>
        <a:p>
          <a:endParaRPr lang="es-CO"/>
        </a:p>
      </dgm:t>
    </dgm:pt>
    <dgm:pt modelId="{6BF62A03-1070-4FA9-935E-279E06487E6F}" type="sibTrans" cxnId="{1662B144-C647-4910-BF66-375BEC42D531}">
      <dgm:prSet/>
      <dgm:spPr/>
      <dgm:t>
        <a:bodyPr/>
        <a:lstStyle/>
        <a:p>
          <a:endParaRPr lang="es-CO"/>
        </a:p>
      </dgm:t>
    </dgm:pt>
    <dgm:pt modelId="{B0A06D89-CDC9-4F71-8CDF-713F49CE5A41}">
      <dgm:prSet custT="1"/>
      <dgm:spPr/>
      <dgm:t>
        <a:bodyPr/>
        <a:lstStyle/>
        <a:p>
          <a:r>
            <a:rPr lang="es-CO" sz="1200" dirty="0">
              <a:solidFill>
                <a:schemeClr val="tx1"/>
              </a:solidFill>
              <a:latin typeface="Arial Rounded MT Bold" panose="020F0704030504030204" pitchFamily="34" charset="0"/>
            </a:rPr>
            <a:t>Guiar el desarrollo socioeconómico.</a:t>
          </a:r>
        </a:p>
      </dgm:t>
    </dgm:pt>
    <dgm:pt modelId="{9C100BFC-D2DA-4849-9F7C-5A61A05376E9}" type="parTrans" cxnId="{2710B51C-FE6B-4F8C-9CC3-734F5528EE1D}">
      <dgm:prSet/>
      <dgm:spPr/>
      <dgm:t>
        <a:bodyPr/>
        <a:lstStyle/>
        <a:p>
          <a:endParaRPr lang="es-CO"/>
        </a:p>
      </dgm:t>
    </dgm:pt>
    <dgm:pt modelId="{F954C56B-E745-46E2-A34F-99324614356F}" type="sibTrans" cxnId="{2710B51C-FE6B-4F8C-9CC3-734F5528EE1D}">
      <dgm:prSet/>
      <dgm:spPr/>
      <dgm:t>
        <a:bodyPr/>
        <a:lstStyle/>
        <a:p>
          <a:endParaRPr lang="es-CO"/>
        </a:p>
      </dgm:t>
    </dgm:pt>
    <dgm:pt modelId="{E51E3CB8-1278-4775-81A8-DD41FF709184}">
      <dgm:prSet custT="1"/>
      <dgm:spPr/>
      <dgm:t>
        <a:bodyPr/>
        <a:lstStyle/>
        <a:p>
          <a:r>
            <a:rPr lang="es-CO" sz="1200" dirty="0">
              <a:solidFill>
                <a:schemeClr val="tx1"/>
              </a:solidFill>
              <a:latin typeface="Arial Rounded MT Bold" panose="020F0704030504030204" pitchFamily="34" charset="0"/>
            </a:rPr>
            <a:t>Mejorar la eficiencia y efectividad de la administración pública.</a:t>
          </a:r>
        </a:p>
      </dgm:t>
    </dgm:pt>
    <dgm:pt modelId="{66518617-0114-434B-A1F4-BFEC719D8D6E}" type="parTrans" cxnId="{5BA7D85D-DC37-4F0D-836D-AACE4EA3F53C}">
      <dgm:prSet/>
      <dgm:spPr/>
      <dgm:t>
        <a:bodyPr/>
        <a:lstStyle/>
        <a:p>
          <a:endParaRPr lang="es-CO"/>
        </a:p>
      </dgm:t>
    </dgm:pt>
    <dgm:pt modelId="{F173F5C5-FC3D-4EA9-B0A5-DC4734AAA3AC}" type="sibTrans" cxnId="{5BA7D85D-DC37-4F0D-836D-AACE4EA3F53C}">
      <dgm:prSet/>
      <dgm:spPr/>
      <dgm:t>
        <a:bodyPr/>
        <a:lstStyle/>
        <a:p>
          <a:endParaRPr lang="es-CO"/>
        </a:p>
      </dgm:t>
    </dgm:pt>
    <dgm:pt modelId="{69583AAA-EF2E-4507-9EDF-D436B52773EC}">
      <dgm:prSet custT="1"/>
      <dgm:spPr/>
      <dgm:t>
        <a:bodyPr/>
        <a:lstStyle/>
        <a:p>
          <a:r>
            <a:rPr lang="es-CO" sz="1200" dirty="0">
              <a:solidFill>
                <a:schemeClr val="tx1"/>
              </a:solidFill>
              <a:latin typeface="Arial Rounded MT Bold" panose="020F0704030504030204" pitchFamily="34" charset="0"/>
            </a:rPr>
            <a:t>Fomentar la participación ciudadana y la colaboración entre sectores.</a:t>
          </a:r>
        </a:p>
      </dgm:t>
    </dgm:pt>
    <dgm:pt modelId="{7F33963E-CE92-47A6-AE94-C464A6CDD4A3}" type="parTrans" cxnId="{25ADA10D-0677-4E4C-8932-05A42B2B3BE5}">
      <dgm:prSet/>
      <dgm:spPr/>
      <dgm:t>
        <a:bodyPr/>
        <a:lstStyle/>
        <a:p>
          <a:endParaRPr lang="es-CO"/>
        </a:p>
      </dgm:t>
    </dgm:pt>
    <dgm:pt modelId="{09128C09-E2E4-4F37-8AE7-D9AB66C1390C}" type="sibTrans" cxnId="{25ADA10D-0677-4E4C-8932-05A42B2B3BE5}">
      <dgm:prSet/>
      <dgm:spPr/>
      <dgm:t>
        <a:bodyPr/>
        <a:lstStyle/>
        <a:p>
          <a:endParaRPr lang="es-CO"/>
        </a:p>
      </dgm:t>
    </dgm:pt>
    <dgm:pt modelId="{787B4A80-3361-4A29-8C44-8D6CE19A1B28}" type="pres">
      <dgm:prSet presAssocID="{830755F5-34AE-459D-81C4-298C623AFDEE}" presName="Name0" presStyleCnt="0">
        <dgm:presLayoutVars>
          <dgm:dir/>
          <dgm:animLvl val="lvl"/>
          <dgm:resizeHandles val="exact"/>
        </dgm:presLayoutVars>
      </dgm:prSet>
      <dgm:spPr/>
    </dgm:pt>
    <dgm:pt modelId="{2CF2EC2A-5051-4123-A12A-AA50CA3DD762}" type="pres">
      <dgm:prSet presAssocID="{E75089A0-E08F-4B3A-95B8-3CC3841671E2}" presName="compositeNode" presStyleCnt="0">
        <dgm:presLayoutVars>
          <dgm:bulletEnabled val="1"/>
        </dgm:presLayoutVars>
      </dgm:prSet>
      <dgm:spPr/>
    </dgm:pt>
    <dgm:pt modelId="{154308AB-C3E5-4E99-9169-7C75AE116C2F}" type="pres">
      <dgm:prSet presAssocID="{E75089A0-E08F-4B3A-95B8-3CC3841671E2}" presName="bgRect" presStyleLbl="node1" presStyleIdx="0" presStyleCnt="2" custLinFactNeighborY="331"/>
      <dgm:spPr/>
    </dgm:pt>
    <dgm:pt modelId="{543C9B7D-C3FF-45C4-8C32-D222F2181959}" type="pres">
      <dgm:prSet presAssocID="{E75089A0-E08F-4B3A-95B8-3CC3841671E2}" presName="parentNode" presStyleLbl="node1" presStyleIdx="0" presStyleCnt="2">
        <dgm:presLayoutVars>
          <dgm:chMax val="0"/>
          <dgm:bulletEnabled val="1"/>
        </dgm:presLayoutVars>
      </dgm:prSet>
      <dgm:spPr/>
    </dgm:pt>
    <dgm:pt modelId="{397BDEC7-6124-4F69-B2CA-4EDFF4D24919}" type="pres">
      <dgm:prSet presAssocID="{E75089A0-E08F-4B3A-95B8-3CC3841671E2}" presName="childNode" presStyleLbl="node1" presStyleIdx="0" presStyleCnt="2">
        <dgm:presLayoutVars>
          <dgm:bulletEnabled val="1"/>
        </dgm:presLayoutVars>
      </dgm:prSet>
      <dgm:spPr/>
    </dgm:pt>
    <dgm:pt modelId="{E50D8029-C346-4C6A-A576-DDFA5CC3F0C5}" type="pres">
      <dgm:prSet presAssocID="{3C59BBE7-BBDB-459E-983C-DB7515CB638B}" presName="hSp" presStyleCnt="0"/>
      <dgm:spPr/>
    </dgm:pt>
    <dgm:pt modelId="{F58A4701-11E9-47A7-9F4E-201016A388FC}" type="pres">
      <dgm:prSet presAssocID="{3C59BBE7-BBDB-459E-983C-DB7515CB638B}" presName="vProcSp" presStyleCnt="0"/>
      <dgm:spPr/>
    </dgm:pt>
    <dgm:pt modelId="{71023458-6954-4A3C-881A-9FE1873C61BF}" type="pres">
      <dgm:prSet presAssocID="{3C59BBE7-BBDB-459E-983C-DB7515CB638B}" presName="vSp1" presStyleCnt="0"/>
      <dgm:spPr/>
    </dgm:pt>
    <dgm:pt modelId="{077C222D-D2EC-44E7-9E25-834B0D21C7CC}" type="pres">
      <dgm:prSet presAssocID="{3C59BBE7-BBDB-459E-983C-DB7515CB638B}" presName="simulatedConn" presStyleLbl="solidFgAcc1" presStyleIdx="0" presStyleCnt="1" custFlipVert="1" custScaleX="10032" custScaleY="8337"/>
      <dgm:spPr>
        <a:solidFill>
          <a:schemeClr val="bg2">
            <a:lumMod val="90000"/>
          </a:schemeClr>
        </a:solidFill>
      </dgm:spPr>
    </dgm:pt>
    <dgm:pt modelId="{9679FA62-A6F5-4152-A169-6DD58A8418B8}" type="pres">
      <dgm:prSet presAssocID="{3C59BBE7-BBDB-459E-983C-DB7515CB638B}" presName="vSp2" presStyleCnt="0"/>
      <dgm:spPr/>
    </dgm:pt>
    <dgm:pt modelId="{97F94076-7A6E-4E5C-880F-29BF6F0E77FC}" type="pres">
      <dgm:prSet presAssocID="{3C59BBE7-BBDB-459E-983C-DB7515CB638B}" presName="sibTrans" presStyleCnt="0"/>
      <dgm:spPr/>
    </dgm:pt>
    <dgm:pt modelId="{E47EF7F1-C4CC-4010-8339-A5C2C8FC7D1E}" type="pres">
      <dgm:prSet presAssocID="{BF31DE8A-862D-4847-81A0-9E47BF8DA473}" presName="compositeNode" presStyleCnt="0">
        <dgm:presLayoutVars>
          <dgm:bulletEnabled val="1"/>
        </dgm:presLayoutVars>
      </dgm:prSet>
      <dgm:spPr/>
    </dgm:pt>
    <dgm:pt modelId="{F76FD449-77C7-4C91-9FDA-FDC2CB491D7C}" type="pres">
      <dgm:prSet presAssocID="{BF31DE8A-862D-4847-81A0-9E47BF8DA473}" presName="bgRect" presStyleLbl="node1" presStyleIdx="1" presStyleCnt="2"/>
      <dgm:spPr/>
    </dgm:pt>
    <dgm:pt modelId="{060D3853-FC68-4C9C-8FD5-08D1A5BA59E4}" type="pres">
      <dgm:prSet presAssocID="{BF31DE8A-862D-4847-81A0-9E47BF8DA473}" presName="parentNode" presStyleLbl="node1" presStyleIdx="1" presStyleCnt="2">
        <dgm:presLayoutVars>
          <dgm:chMax val="0"/>
          <dgm:bulletEnabled val="1"/>
        </dgm:presLayoutVars>
      </dgm:prSet>
      <dgm:spPr/>
    </dgm:pt>
    <dgm:pt modelId="{4338AD70-E645-46CB-810B-E08CF94E6D60}" type="pres">
      <dgm:prSet presAssocID="{BF31DE8A-862D-4847-81A0-9E47BF8DA473}" presName="childNode" presStyleLbl="node1" presStyleIdx="1" presStyleCnt="2">
        <dgm:presLayoutVars>
          <dgm:bulletEnabled val="1"/>
        </dgm:presLayoutVars>
      </dgm:prSet>
      <dgm:spPr/>
    </dgm:pt>
  </dgm:ptLst>
  <dgm:cxnLst>
    <dgm:cxn modelId="{BAF01409-D5F7-448A-A1D2-2EDCDCF5A96C}" type="presOf" srcId="{285820CB-52F7-4E7E-B12C-14109975F109}" destId="{397BDEC7-6124-4F69-B2CA-4EDFF4D24919}" srcOrd="0" destOrd="2" presId="urn:microsoft.com/office/officeart/2005/8/layout/hProcess7"/>
    <dgm:cxn modelId="{25ADA10D-0677-4E4C-8932-05A42B2B3BE5}" srcId="{BF31DE8A-862D-4847-81A0-9E47BF8DA473}" destId="{69583AAA-EF2E-4507-9EDF-D436B52773EC}" srcOrd="6" destOrd="0" parTransId="{7F33963E-CE92-47A6-AE94-C464A6CDD4A3}" sibTransId="{09128C09-E2E4-4F37-8AE7-D9AB66C1390C}"/>
    <dgm:cxn modelId="{03D9000F-272D-477C-A06D-38AFBD549ED5}" type="presOf" srcId="{BF31DE8A-862D-4847-81A0-9E47BF8DA473}" destId="{F76FD449-77C7-4C91-9FDA-FDC2CB491D7C}" srcOrd="0" destOrd="0" presId="urn:microsoft.com/office/officeart/2005/8/layout/hProcess7"/>
    <dgm:cxn modelId="{71D71E16-908E-490F-A478-21281DEFF28A}" type="presOf" srcId="{BF31DE8A-862D-4847-81A0-9E47BF8DA473}" destId="{060D3853-FC68-4C9C-8FD5-08D1A5BA59E4}" srcOrd="1" destOrd="0" presId="urn:microsoft.com/office/officeart/2005/8/layout/hProcess7"/>
    <dgm:cxn modelId="{359E771A-CB40-4B7D-8E5A-7C2501136949}" srcId="{E75089A0-E08F-4B3A-95B8-3CC3841671E2}" destId="{273BF535-78A8-4575-AB54-1AB37F60AA0C}" srcOrd="6" destOrd="0" parTransId="{3F23FF4D-71D4-4B47-AF64-04C7366420B9}" sibTransId="{2C1DB5DF-37C9-470F-AD9A-549A15887A66}"/>
    <dgm:cxn modelId="{2710B51C-FE6B-4F8C-9CC3-734F5528EE1D}" srcId="{BF31DE8A-862D-4847-81A0-9E47BF8DA473}" destId="{B0A06D89-CDC9-4F71-8CDF-713F49CE5A41}" srcOrd="4" destOrd="0" parTransId="{9C100BFC-D2DA-4849-9F7C-5A61A05376E9}" sibTransId="{F954C56B-E745-46E2-A34F-99324614356F}"/>
    <dgm:cxn modelId="{5F520123-2F38-45A5-A3D4-6D1903D5BF4B}" type="presOf" srcId="{617F7E77-78E2-4D86-95C2-8097C1128522}" destId="{397BDEC7-6124-4F69-B2CA-4EDFF4D24919}" srcOrd="0" destOrd="1" presId="urn:microsoft.com/office/officeart/2005/8/layout/hProcess7"/>
    <dgm:cxn modelId="{1F2A8024-1A20-443F-BB04-37096154B4C6}" type="presOf" srcId="{69583AAA-EF2E-4507-9EDF-D436B52773EC}" destId="{4338AD70-E645-46CB-810B-E08CF94E6D60}" srcOrd="0" destOrd="6" presId="urn:microsoft.com/office/officeart/2005/8/layout/hProcess7"/>
    <dgm:cxn modelId="{9599D427-E45A-4F56-91A9-33EEB4009E02}" srcId="{E75089A0-E08F-4B3A-95B8-3CC3841671E2}" destId="{285820CB-52F7-4E7E-B12C-14109975F109}" srcOrd="2" destOrd="0" parTransId="{E6710966-6BA8-4897-A54A-EA13FF0BE589}" sibTransId="{3366BF1B-3108-49B3-AF31-7AFF52CB9F04}"/>
    <dgm:cxn modelId="{9999B33B-9020-476E-9911-3317E8BA0466}" srcId="{830755F5-34AE-459D-81C4-298C623AFDEE}" destId="{E75089A0-E08F-4B3A-95B8-3CC3841671E2}" srcOrd="0" destOrd="0" parTransId="{F7DF0F9D-525C-487A-8058-DC10041EB6D3}" sibTransId="{3C59BBE7-BBDB-459E-983C-DB7515CB638B}"/>
    <dgm:cxn modelId="{F0C6F03B-52A4-4D88-8C80-3E177C6E21EF}" srcId="{E75089A0-E08F-4B3A-95B8-3CC3841671E2}" destId="{DAB7360B-0BC7-4646-A60D-24D81CFD821C}" srcOrd="4" destOrd="0" parTransId="{A0903E68-EE18-4121-9E79-1E5D6C535842}" sibTransId="{485DD548-BF4B-4A18-A091-D489B5BE367F}"/>
    <dgm:cxn modelId="{3D4FAA5D-FE60-4919-A8B6-541A196E5B41}" type="presOf" srcId="{7FF1C021-4540-481E-9F8D-7C1EAD26FEA6}" destId="{397BDEC7-6124-4F69-B2CA-4EDFF4D24919}" srcOrd="0" destOrd="0" presId="urn:microsoft.com/office/officeart/2005/8/layout/hProcess7"/>
    <dgm:cxn modelId="{5BA7D85D-DC37-4F0D-836D-AACE4EA3F53C}" srcId="{BF31DE8A-862D-4847-81A0-9E47BF8DA473}" destId="{E51E3CB8-1278-4775-81A8-DD41FF709184}" srcOrd="5" destOrd="0" parTransId="{66518617-0114-434B-A1F4-BFEC719D8D6E}" sibTransId="{F173F5C5-FC3D-4EA9-B0A5-DC4734AAA3AC}"/>
    <dgm:cxn modelId="{1662B144-C647-4910-BF66-375BEC42D531}" srcId="{BF31DE8A-862D-4847-81A0-9E47BF8DA473}" destId="{429ABDE5-3BCB-4848-9FAF-B4809A5D7667}" srcOrd="3" destOrd="0" parTransId="{8BCD934A-3EAB-4EED-BA50-D2D68971D720}" sibTransId="{6BF62A03-1070-4FA9-935E-279E06487E6F}"/>
    <dgm:cxn modelId="{2786FA45-CA31-4DB6-BC03-9CB692A28342}" type="presOf" srcId="{B0A06D89-CDC9-4F71-8CDF-713F49CE5A41}" destId="{4338AD70-E645-46CB-810B-E08CF94E6D60}" srcOrd="0" destOrd="4" presId="urn:microsoft.com/office/officeart/2005/8/layout/hProcess7"/>
    <dgm:cxn modelId="{44F32E66-A6FF-40E0-9A6C-0A47D83E4BCD}" srcId="{BF31DE8A-862D-4847-81A0-9E47BF8DA473}" destId="{C8C91F7C-BFEF-4A7B-9FF1-48B44AE616D9}" srcOrd="1" destOrd="0" parTransId="{2069551A-8926-4591-BECB-8D28317D6A28}" sibTransId="{D48A87D3-15B3-407C-929F-91320775ACDA}"/>
    <dgm:cxn modelId="{57E8D249-7E82-43C6-A979-138D5461AC3B}" srcId="{E75089A0-E08F-4B3A-95B8-3CC3841671E2}" destId="{7FF1C021-4540-481E-9F8D-7C1EAD26FEA6}" srcOrd="0" destOrd="0" parTransId="{40C88D8C-2016-4DC7-8149-F9D383D85E56}" sibTransId="{975E1DD8-F2DF-4ABE-A213-DA3CB5DDA007}"/>
    <dgm:cxn modelId="{CD58904C-857A-4BEB-B238-0839A03C9D78}" type="presOf" srcId="{E75089A0-E08F-4B3A-95B8-3CC3841671E2}" destId="{154308AB-C3E5-4E99-9169-7C75AE116C2F}" srcOrd="0" destOrd="0" presId="urn:microsoft.com/office/officeart/2005/8/layout/hProcess7"/>
    <dgm:cxn modelId="{2077127B-5E9C-4936-AF56-6CC7603D02A7}" type="presOf" srcId="{C8C91F7C-BFEF-4A7B-9FF1-48B44AE616D9}" destId="{4338AD70-E645-46CB-810B-E08CF94E6D60}" srcOrd="0" destOrd="1" presId="urn:microsoft.com/office/officeart/2005/8/layout/hProcess7"/>
    <dgm:cxn modelId="{AFA8E57D-E901-4006-A8D9-41E85D6B86AB}" type="presOf" srcId="{D2C95098-83DF-4AAF-B134-2F24CD8FBC3E}" destId="{397BDEC7-6124-4F69-B2CA-4EDFF4D24919}" srcOrd="0" destOrd="5" presId="urn:microsoft.com/office/officeart/2005/8/layout/hProcess7"/>
    <dgm:cxn modelId="{5DC75F91-7623-44DF-83D9-4A6A67CF9609}" type="presOf" srcId="{B889BD66-0E32-4E52-9880-08EAEBED1BF4}" destId="{4338AD70-E645-46CB-810B-E08CF94E6D60}" srcOrd="0" destOrd="0" presId="urn:microsoft.com/office/officeart/2005/8/layout/hProcess7"/>
    <dgm:cxn modelId="{45646793-04E5-4332-8ED7-EBD61949512D}" srcId="{BF31DE8A-862D-4847-81A0-9E47BF8DA473}" destId="{B889BD66-0E32-4E52-9880-08EAEBED1BF4}" srcOrd="0" destOrd="0" parTransId="{91DE4120-CA1F-48EC-A2FC-86EB6422C486}" sibTransId="{9D18C83E-4657-4E96-9686-FCB490D5946C}"/>
    <dgm:cxn modelId="{84D24C97-783E-4940-A03A-47F122B4AC29}" type="presOf" srcId="{E75089A0-E08F-4B3A-95B8-3CC3841671E2}" destId="{543C9B7D-C3FF-45C4-8C32-D222F2181959}" srcOrd="1" destOrd="0" presId="urn:microsoft.com/office/officeart/2005/8/layout/hProcess7"/>
    <dgm:cxn modelId="{ADC02FA1-EFBE-4CCA-8132-726B0941B440}" type="presOf" srcId="{273BF535-78A8-4575-AB54-1AB37F60AA0C}" destId="{397BDEC7-6124-4F69-B2CA-4EDFF4D24919}" srcOrd="0" destOrd="6" presId="urn:microsoft.com/office/officeart/2005/8/layout/hProcess7"/>
    <dgm:cxn modelId="{B1E358B9-8BEB-4B85-9C49-1BFB6235C6CA}" srcId="{E75089A0-E08F-4B3A-95B8-3CC3841671E2}" destId="{4C4D33E8-1DD8-4B2E-B4C7-B11D8BE6C372}" srcOrd="3" destOrd="0" parTransId="{2345C5EA-4176-45C1-8863-3816B64A13E5}" sibTransId="{02ABDE30-0305-42B5-A460-1D06AFEC4534}"/>
    <dgm:cxn modelId="{D9BB0CCD-9C69-46B1-9E25-2ED43F7204CB}" type="presOf" srcId="{830755F5-34AE-459D-81C4-298C623AFDEE}" destId="{787B4A80-3361-4A29-8C44-8D6CE19A1B28}" srcOrd="0" destOrd="0" presId="urn:microsoft.com/office/officeart/2005/8/layout/hProcess7"/>
    <dgm:cxn modelId="{ECE850D0-5F5B-4830-B378-D61F1AFC0328}" type="presOf" srcId="{DAB7360B-0BC7-4646-A60D-24D81CFD821C}" destId="{397BDEC7-6124-4F69-B2CA-4EDFF4D24919}" srcOrd="0" destOrd="4" presId="urn:microsoft.com/office/officeart/2005/8/layout/hProcess7"/>
    <dgm:cxn modelId="{7A4386D3-6AE8-4CAB-BC75-5C123AC46FB1}" srcId="{BF31DE8A-862D-4847-81A0-9E47BF8DA473}" destId="{511DC8E5-1C88-468C-923A-8BA398020598}" srcOrd="2" destOrd="0" parTransId="{7842958C-D304-4601-AC84-4D2713C6FB2E}" sibTransId="{25BE2E99-2A24-43EE-A27D-9AD274EC93F3}"/>
    <dgm:cxn modelId="{2140D2D8-7521-41AA-8A12-F43AC1BE5221}" type="presOf" srcId="{E51E3CB8-1278-4775-81A8-DD41FF709184}" destId="{4338AD70-E645-46CB-810B-E08CF94E6D60}" srcOrd="0" destOrd="5" presId="urn:microsoft.com/office/officeart/2005/8/layout/hProcess7"/>
    <dgm:cxn modelId="{0DCDF4F1-1404-4896-9CEE-97CF88394E68}" srcId="{E75089A0-E08F-4B3A-95B8-3CC3841671E2}" destId="{D2C95098-83DF-4AAF-B134-2F24CD8FBC3E}" srcOrd="5" destOrd="0" parTransId="{C43414C4-7D3E-4F30-B7FB-ABCA913C7754}" sibTransId="{A5550829-54BD-408B-A963-EC4B0DC0B226}"/>
    <dgm:cxn modelId="{0082D9F2-182D-458D-B40D-FCDE40C9DC5D}" type="presOf" srcId="{511DC8E5-1C88-468C-923A-8BA398020598}" destId="{4338AD70-E645-46CB-810B-E08CF94E6D60}" srcOrd="0" destOrd="2" presId="urn:microsoft.com/office/officeart/2005/8/layout/hProcess7"/>
    <dgm:cxn modelId="{8848BAF5-8F45-4289-8659-8E8C6C78574E}" srcId="{E75089A0-E08F-4B3A-95B8-3CC3841671E2}" destId="{617F7E77-78E2-4D86-95C2-8097C1128522}" srcOrd="1" destOrd="0" parTransId="{BD217512-2341-4E29-A8E0-1E10080607A8}" sibTransId="{8ADC67E9-2B75-4482-BF73-2725E72B0DD9}"/>
    <dgm:cxn modelId="{BC739FF6-99E8-4E25-ADE0-56EE3AEBAACA}" type="presOf" srcId="{4C4D33E8-1DD8-4B2E-B4C7-B11D8BE6C372}" destId="{397BDEC7-6124-4F69-B2CA-4EDFF4D24919}" srcOrd="0" destOrd="3" presId="urn:microsoft.com/office/officeart/2005/8/layout/hProcess7"/>
    <dgm:cxn modelId="{5E1CD2F6-B4B4-480E-AEA3-130E4A74A794}" srcId="{830755F5-34AE-459D-81C4-298C623AFDEE}" destId="{BF31DE8A-862D-4847-81A0-9E47BF8DA473}" srcOrd="1" destOrd="0" parTransId="{3E4CF9A6-A70E-4F79-9E6B-3D08FCEB0BEA}" sibTransId="{29CFC1B6-0F95-4366-A8B3-004C65C9661F}"/>
    <dgm:cxn modelId="{5C5436F7-F631-4ECC-890C-7549B8FD9521}" type="presOf" srcId="{429ABDE5-3BCB-4848-9FAF-B4809A5D7667}" destId="{4338AD70-E645-46CB-810B-E08CF94E6D60}" srcOrd="0" destOrd="3" presId="urn:microsoft.com/office/officeart/2005/8/layout/hProcess7"/>
    <dgm:cxn modelId="{B364973B-6DEE-4E15-831D-96B3B32C328E}" type="presParOf" srcId="{787B4A80-3361-4A29-8C44-8D6CE19A1B28}" destId="{2CF2EC2A-5051-4123-A12A-AA50CA3DD762}" srcOrd="0" destOrd="0" presId="urn:microsoft.com/office/officeart/2005/8/layout/hProcess7"/>
    <dgm:cxn modelId="{4C84DB97-8036-4F28-87B6-AF21331E1B9F}" type="presParOf" srcId="{2CF2EC2A-5051-4123-A12A-AA50CA3DD762}" destId="{154308AB-C3E5-4E99-9169-7C75AE116C2F}" srcOrd="0" destOrd="0" presId="urn:microsoft.com/office/officeart/2005/8/layout/hProcess7"/>
    <dgm:cxn modelId="{ECE08DF4-AD94-445D-881C-67777359FFD3}" type="presParOf" srcId="{2CF2EC2A-5051-4123-A12A-AA50CA3DD762}" destId="{543C9B7D-C3FF-45C4-8C32-D222F2181959}" srcOrd="1" destOrd="0" presId="urn:microsoft.com/office/officeart/2005/8/layout/hProcess7"/>
    <dgm:cxn modelId="{AC8503D9-258E-482E-842C-607D854D8909}" type="presParOf" srcId="{2CF2EC2A-5051-4123-A12A-AA50CA3DD762}" destId="{397BDEC7-6124-4F69-B2CA-4EDFF4D24919}" srcOrd="2" destOrd="0" presId="urn:microsoft.com/office/officeart/2005/8/layout/hProcess7"/>
    <dgm:cxn modelId="{36CF4C10-D5D9-4625-B212-551D416A246A}" type="presParOf" srcId="{787B4A80-3361-4A29-8C44-8D6CE19A1B28}" destId="{E50D8029-C346-4C6A-A576-DDFA5CC3F0C5}" srcOrd="1" destOrd="0" presId="urn:microsoft.com/office/officeart/2005/8/layout/hProcess7"/>
    <dgm:cxn modelId="{C8D5ED1A-2028-43D4-92FB-9601B7FD130E}" type="presParOf" srcId="{787B4A80-3361-4A29-8C44-8D6CE19A1B28}" destId="{F58A4701-11E9-47A7-9F4E-201016A388FC}" srcOrd="2" destOrd="0" presId="urn:microsoft.com/office/officeart/2005/8/layout/hProcess7"/>
    <dgm:cxn modelId="{73664B5D-7AAF-44DA-8325-59B4715B61D5}" type="presParOf" srcId="{F58A4701-11E9-47A7-9F4E-201016A388FC}" destId="{71023458-6954-4A3C-881A-9FE1873C61BF}" srcOrd="0" destOrd="0" presId="urn:microsoft.com/office/officeart/2005/8/layout/hProcess7"/>
    <dgm:cxn modelId="{C07D6B82-593C-4BA7-8121-FD5A78FFA997}" type="presParOf" srcId="{F58A4701-11E9-47A7-9F4E-201016A388FC}" destId="{077C222D-D2EC-44E7-9E25-834B0D21C7CC}" srcOrd="1" destOrd="0" presId="urn:microsoft.com/office/officeart/2005/8/layout/hProcess7"/>
    <dgm:cxn modelId="{30D0DEC8-C0F9-44CA-900D-8C6DB590F9FE}" type="presParOf" srcId="{F58A4701-11E9-47A7-9F4E-201016A388FC}" destId="{9679FA62-A6F5-4152-A169-6DD58A8418B8}" srcOrd="2" destOrd="0" presId="urn:microsoft.com/office/officeart/2005/8/layout/hProcess7"/>
    <dgm:cxn modelId="{31665313-BD29-4FB3-BEAC-204412EB7649}" type="presParOf" srcId="{787B4A80-3361-4A29-8C44-8D6CE19A1B28}" destId="{97F94076-7A6E-4E5C-880F-29BF6F0E77FC}" srcOrd="3" destOrd="0" presId="urn:microsoft.com/office/officeart/2005/8/layout/hProcess7"/>
    <dgm:cxn modelId="{378FF8ED-81D0-4305-AB45-B9E1ED0A2010}" type="presParOf" srcId="{787B4A80-3361-4A29-8C44-8D6CE19A1B28}" destId="{E47EF7F1-C4CC-4010-8339-A5C2C8FC7D1E}" srcOrd="4" destOrd="0" presId="urn:microsoft.com/office/officeart/2005/8/layout/hProcess7"/>
    <dgm:cxn modelId="{4224933C-7CD6-4FE0-98D6-0892A55255D2}" type="presParOf" srcId="{E47EF7F1-C4CC-4010-8339-A5C2C8FC7D1E}" destId="{F76FD449-77C7-4C91-9FDA-FDC2CB491D7C}" srcOrd="0" destOrd="0" presId="urn:microsoft.com/office/officeart/2005/8/layout/hProcess7"/>
    <dgm:cxn modelId="{7D9E01F2-8E75-48FC-A85F-903B3D4AEAA1}" type="presParOf" srcId="{E47EF7F1-C4CC-4010-8339-A5C2C8FC7D1E}" destId="{060D3853-FC68-4C9C-8FD5-08D1A5BA59E4}" srcOrd="1" destOrd="0" presId="urn:microsoft.com/office/officeart/2005/8/layout/hProcess7"/>
    <dgm:cxn modelId="{778746E6-E10B-430F-BFF0-34A61F74E616}" type="presParOf" srcId="{E47EF7F1-C4CC-4010-8339-A5C2C8FC7D1E}" destId="{4338AD70-E645-46CB-810B-E08CF94E6D60}"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8DD206-C48B-4B04-A012-3C2FFD8DA1F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ES"/>
        </a:p>
      </dgm:t>
    </dgm:pt>
    <dgm:pt modelId="{8FB2E7E0-9461-4D68-BECE-872404F1424E}">
      <dgm:prSet phldrT="[Texto]" custT="1"/>
      <dgm:spPr/>
      <dgm:t>
        <a:bodyPr/>
        <a:lstStyle/>
        <a:p>
          <a:r>
            <a:rPr lang="es-ES" sz="1300" dirty="0"/>
            <a:t>Liderazgo estratégico</a:t>
          </a:r>
        </a:p>
      </dgm:t>
    </dgm:pt>
    <dgm:pt modelId="{58D2227F-3575-41B7-AEED-ECB0B48D3F89}" type="parTrans" cxnId="{A89AEA47-AB59-443E-9438-38E871704BBA}">
      <dgm:prSet/>
      <dgm:spPr/>
      <dgm:t>
        <a:bodyPr/>
        <a:lstStyle/>
        <a:p>
          <a:endParaRPr lang="es-ES"/>
        </a:p>
      </dgm:t>
    </dgm:pt>
    <dgm:pt modelId="{A3E6DB74-BBB1-4557-AC92-2AF4F6BCB5EB}" type="sibTrans" cxnId="{A89AEA47-AB59-443E-9438-38E871704BBA}">
      <dgm:prSet/>
      <dgm:spPr/>
      <dgm:t>
        <a:bodyPr/>
        <a:lstStyle/>
        <a:p>
          <a:endParaRPr lang="es-ES"/>
        </a:p>
      </dgm:t>
    </dgm:pt>
    <dgm:pt modelId="{73FF04FE-EC54-4AF7-9455-60DC518834FA}">
      <dgm:prSet phldrT="[Texto]" custT="1"/>
      <dgm:spPr/>
      <dgm:t>
        <a:bodyPr/>
        <a:lstStyle/>
        <a:p>
          <a:r>
            <a:rPr lang="es-ES" sz="1400" dirty="0"/>
            <a:t>Enfoque hacia la prevención</a:t>
          </a:r>
        </a:p>
      </dgm:t>
    </dgm:pt>
    <dgm:pt modelId="{0785377A-AA18-4DE6-9E2D-7723E3B6DD80}" type="parTrans" cxnId="{F27777E1-07B6-42A4-A69D-6284EA829A53}">
      <dgm:prSet/>
      <dgm:spPr/>
      <dgm:t>
        <a:bodyPr/>
        <a:lstStyle/>
        <a:p>
          <a:endParaRPr lang="es-ES"/>
        </a:p>
      </dgm:t>
    </dgm:pt>
    <dgm:pt modelId="{39F388A5-F889-4E94-9BAC-71B4A6ABF2A1}" type="sibTrans" cxnId="{F27777E1-07B6-42A4-A69D-6284EA829A53}">
      <dgm:prSet/>
      <dgm:spPr/>
      <dgm:t>
        <a:bodyPr/>
        <a:lstStyle/>
        <a:p>
          <a:endParaRPr lang="es-ES"/>
        </a:p>
      </dgm:t>
    </dgm:pt>
    <dgm:pt modelId="{786FF855-7DF2-4D51-B8C4-994443ADD84D}">
      <dgm:prSet phldrT="[Texto]" custT="1"/>
      <dgm:spPr/>
      <dgm:t>
        <a:bodyPr/>
        <a:lstStyle/>
        <a:p>
          <a:r>
            <a:rPr lang="es-ES" sz="1400" dirty="0"/>
            <a:t>Relación entes externos</a:t>
          </a:r>
        </a:p>
      </dgm:t>
    </dgm:pt>
    <dgm:pt modelId="{851838BC-EA25-491A-9066-544293E6F27C}" type="parTrans" cxnId="{8C27EFFC-136B-4859-9F34-361CE9ED126D}">
      <dgm:prSet/>
      <dgm:spPr/>
      <dgm:t>
        <a:bodyPr/>
        <a:lstStyle/>
        <a:p>
          <a:endParaRPr lang="es-ES"/>
        </a:p>
      </dgm:t>
    </dgm:pt>
    <dgm:pt modelId="{740DDC8D-B928-4EE4-85C9-9A64744C1399}" type="sibTrans" cxnId="{8C27EFFC-136B-4859-9F34-361CE9ED126D}">
      <dgm:prSet/>
      <dgm:spPr/>
      <dgm:t>
        <a:bodyPr/>
        <a:lstStyle/>
        <a:p>
          <a:endParaRPr lang="es-ES"/>
        </a:p>
      </dgm:t>
    </dgm:pt>
    <dgm:pt modelId="{14800881-812B-43EC-948D-5FC20AE3DFEC}">
      <dgm:prSet phldrT="[Texto]" custT="1"/>
      <dgm:spPr/>
      <dgm:t>
        <a:bodyPr/>
        <a:lstStyle/>
        <a:p>
          <a:r>
            <a:rPr lang="es-ES" sz="1400" dirty="0"/>
            <a:t>Evaluación del riesgo</a:t>
          </a:r>
        </a:p>
      </dgm:t>
    </dgm:pt>
    <dgm:pt modelId="{EF539AA3-A160-4BA3-8BA8-B1C938203FDB}" type="parTrans" cxnId="{48115827-2792-4848-9353-DD4961DFE478}">
      <dgm:prSet/>
      <dgm:spPr/>
      <dgm:t>
        <a:bodyPr/>
        <a:lstStyle/>
        <a:p>
          <a:endParaRPr lang="es-ES"/>
        </a:p>
      </dgm:t>
    </dgm:pt>
    <dgm:pt modelId="{10143D18-44D4-46DF-BBB3-CEF22037EA0D}" type="sibTrans" cxnId="{48115827-2792-4848-9353-DD4961DFE478}">
      <dgm:prSet/>
      <dgm:spPr/>
      <dgm:t>
        <a:bodyPr/>
        <a:lstStyle/>
        <a:p>
          <a:endParaRPr lang="es-ES"/>
        </a:p>
      </dgm:t>
    </dgm:pt>
    <dgm:pt modelId="{F33B135F-A42D-4120-B884-54D3E1568E5B}">
      <dgm:prSet phldrT="[Texto]" custT="1"/>
      <dgm:spPr/>
      <dgm:t>
        <a:bodyPr/>
        <a:lstStyle/>
        <a:p>
          <a:r>
            <a:rPr lang="es-ES" sz="1400" dirty="0"/>
            <a:t>Evaluación y seguimiento</a:t>
          </a:r>
        </a:p>
      </dgm:t>
    </dgm:pt>
    <dgm:pt modelId="{39560068-3C7B-4B0F-8B84-572FCDB284AA}" type="parTrans" cxnId="{7BF1F7A8-4076-48AD-A38E-26A033A39716}">
      <dgm:prSet/>
      <dgm:spPr/>
      <dgm:t>
        <a:bodyPr/>
        <a:lstStyle/>
        <a:p>
          <a:endParaRPr lang="es-ES"/>
        </a:p>
      </dgm:t>
    </dgm:pt>
    <dgm:pt modelId="{F6F736C9-C97F-4CF4-860A-6A824FFEDDE3}" type="sibTrans" cxnId="{7BF1F7A8-4076-48AD-A38E-26A033A39716}">
      <dgm:prSet/>
      <dgm:spPr/>
      <dgm:t>
        <a:bodyPr/>
        <a:lstStyle/>
        <a:p>
          <a:endParaRPr lang="es-ES"/>
        </a:p>
      </dgm:t>
    </dgm:pt>
    <dgm:pt modelId="{4AAFC29B-B008-4B7E-BFB1-0848E2764C7F}" type="pres">
      <dgm:prSet presAssocID="{AD8DD206-C48B-4B04-A012-3C2FFD8DA1F4}" presName="cycle" presStyleCnt="0">
        <dgm:presLayoutVars>
          <dgm:dir/>
          <dgm:resizeHandles val="exact"/>
        </dgm:presLayoutVars>
      </dgm:prSet>
      <dgm:spPr/>
    </dgm:pt>
    <dgm:pt modelId="{6F44F229-28E7-4010-A72C-1CB4A18F7293}" type="pres">
      <dgm:prSet presAssocID="{8FB2E7E0-9461-4D68-BECE-872404F1424E}" presName="node" presStyleLbl="node1" presStyleIdx="0" presStyleCnt="5" custScaleX="146090">
        <dgm:presLayoutVars>
          <dgm:bulletEnabled val="1"/>
        </dgm:presLayoutVars>
      </dgm:prSet>
      <dgm:spPr/>
    </dgm:pt>
    <dgm:pt modelId="{B23A83CD-0332-46FC-BE52-AB8FBE220E47}" type="pres">
      <dgm:prSet presAssocID="{A3E6DB74-BBB1-4557-AC92-2AF4F6BCB5EB}" presName="sibTrans" presStyleLbl="sibTrans2D1" presStyleIdx="0" presStyleCnt="5"/>
      <dgm:spPr/>
    </dgm:pt>
    <dgm:pt modelId="{208A82D9-D6F3-4239-B348-74DD6E2C0116}" type="pres">
      <dgm:prSet presAssocID="{A3E6DB74-BBB1-4557-AC92-2AF4F6BCB5EB}" presName="connectorText" presStyleLbl="sibTrans2D1" presStyleIdx="0" presStyleCnt="5"/>
      <dgm:spPr/>
    </dgm:pt>
    <dgm:pt modelId="{9D048267-21CF-4B6D-AF6E-482AFEF5B884}" type="pres">
      <dgm:prSet presAssocID="{73FF04FE-EC54-4AF7-9455-60DC518834FA}" presName="node" presStyleLbl="node1" presStyleIdx="1" presStyleCnt="5" custScaleX="169073" custScaleY="113145" custRadScaleRad="112171" custRadScaleInc="14108">
        <dgm:presLayoutVars>
          <dgm:bulletEnabled val="1"/>
        </dgm:presLayoutVars>
      </dgm:prSet>
      <dgm:spPr/>
    </dgm:pt>
    <dgm:pt modelId="{D331D024-DEB0-4485-BA20-ADAE503EF6EA}" type="pres">
      <dgm:prSet presAssocID="{39F388A5-F889-4E94-9BAC-71B4A6ABF2A1}" presName="sibTrans" presStyleLbl="sibTrans2D1" presStyleIdx="1" presStyleCnt="5"/>
      <dgm:spPr/>
    </dgm:pt>
    <dgm:pt modelId="{54159370-3567-4BA1-B428-49A8E72580AB}" type="pres">
      <dgm:prSet presAssocID="{39F388A5-F889-4E94-9BAC-71B4A6ABF2A1}" presName="connectorText" presStyleLbl="sibTrans2D1" presStyleIdx="1" presStyleCnt="5"/>
      <dgm:spPr/>
    </dgm:pt>
    <dgm:pt modelId="{3462F2A8-D24F-4CCB-834D-69FB8073022C}" type="pres">
      <dgm:prSet presAssocID="{786FF855-7DF2-4D51-B8C4-994443ADD84D}" presName="node" presStyleLbl="node1" presStyleIdx="2" presStyleCnt="5" custScaleX="151200" custRadScaleRad="106665" custRadScaleInc="-17346">
        <dgm:presLayoutVars>
          <dgm:bulletEnabled val="1"/>
        </dgm:presLayoutVars>
      </dgm:prSet>
      <dgm:spPr/>
    </dgm:pt>
    <dgm:pt modelId="{9A737047-468F-4442-94FE-26BF5B4F1234}" type="pres">
      <dgm:prSet presAssocID="{740DDC8D-B928-4EE4-85C9-9A64744C1399}" presName="sibTrans" presStyleLbl="sibTrans2D1" presStyleIdx="2" presStyleCnt="5"/>
      <dgm:spPr/>
    </dgm:pt>
    <dgm:pt modelId="{CFF26045-504E-4C9F-A3DB-1B7C785E1B90}" type="pres">
      <dgm:prSet presAssocID="{740DDC8D-B928-4EE4-85C9-9A64744C1399}" presName="connectorText" presStyleLbl="sibTrans2D1" presStyleIdx="2" presStyleCnt="5"/>
      <dgm:spPr/>
    </dgm:pt>
    <dgm:pt modelId="{E8F54C44-1015-4E8D-B56C-5D3D411263C8}" type="pres">
      <dgm:prSet presAssocID="{14800881-812B-43EC-948D-5FC20AE3DFEC}" presName="node" presStyleLbl="node1" presStyleIdx="3" presStyleCnt="5" custScaleX="153905" custRadScaleRad="109746" custRadScaleInc="23531">
        <dgm:presLayoutVars>
          <dgm:bulletEnabled val="1"/>
        </dgm:presLayoutVars>
      </dgm:prSet>
      <dgm:spPr/>
    </dgm:pt>
    <dgm:pt modelId="{D7F09C27-90C9-46DD-A479-994B4A49A7F1}" type="pres">
      <dgm:prSet presAssocID="{10143D18-44D4-46DF-BBB3-CEF22037EA0D}" presName="sibTrans" presStyleLbl="sibTrans2D1" presStyleIdx="3" presStyleCnt="5"/>
      <dgm:spPr/>
    </dgm:pt>
    <dgm:pt modelId="{62648039-A777-4178-B08E-98703AA6FC1F}" type="pres">
      <dgm:prSet presAssocID="{10143D18-44D4-46DF-BBB3-CEF22037EA0D}" presName="connectorText" presStyleLbl="sibTrans2D1" presStyleIdx="3" presStyleCnt="5"/>
      <dgm:spPr/>
    </dgm:pt>
    <dgm:pt modelId="{35F2774F-C020-4353-82CC-D23C0B948B03}" type="pres">
      <dgm:prSet presAssocID="{F33B135F-A42D-4120-B884-54D3E1568E5B}" presName="node" presStyleLbl="node1" presStyleIdx="4" presStyleCnt="5" custScaleX="167192" custScaleY="103813" custRadScaleRad="108284" custRadScaleInc="-5920">
        <dgm:presLayoutVars>
          <dgm:bulletEnabled val="1"/>
        </dgm:presLayoutVars>
      </dgm:prSet>
      <dgm:spPr/>
    </dgm:pt>
    <dgm:pt modelId="{D0560E3B-3B82-41A0-BB7D-8BA526D34540}" type="pres">
      <dgm:prSet presAssocID="{F6F736C9-C97F-4CF4-860A-6A824FFEDDE3}" presName="sibTrans" presStyleLbl="sibTrans2D1" presStyleIdx="4" presStyleCnt="5"/>
      <dgm:spPr/>
    </dgm:pt>
    <dgm:pt modelId="{C9143798-A782-4731-B00C-2B1365177F68}" type="pres">
      <dgm:prSet presAssocID="{F6F736C9-C97F-4CF4-860A-6A824FFEDDE3}" presName="connectorText" presStyleLbl="sibTrans2D1" presStyleIdx="4" presStyleCnt="5"/>
      <dgm:spPr/>
    </dgm:pt>
  </dgm:ptLst>
  <dgm:cxnLst>
    <dgm:cxn modelId="{B9312416-6ADD-44F6-A608-030DB415DCED}" type="presOf" srcId="{740DDC8D-B928-4EE4-85C9-9A64744C1399}" destId="{9A737047-468F-4442-94FE-26BF5B4F1234}" srcOrd="0" destOrd="0" presId="urn:microsoft.com/office/officeart/2005/8/layout/cycle2"/>
    <dgm:cxn modelId="{48115827-2792-4848-9353-DD4961DFE478}" srcId="{AD8DD206-C48B-4B04-A012-3C2FFD8DA1F4}" destId="{14800881-812B-43EC-948D-5FC20AE3DFEC}" srcOrd="3" destOrd="0" parTransId="{EF539AA3-A160-4BA3-8BA8-B1C938203FDB}" sibTransId="{10143D18-44D4-46DF-BBB3-CEF22037EA0D}"/>
    <dgm:cxn modelId="{A8AA8645-0E31-4330-BA23-F96A8CBE697B}" type="presOf" srcId="{14800881-812B-43EC-948D-5FC20AE3DFEC}" destId="{E8F54C44-1015-4E8D-B56C-5D3D411263C8}" srcOrd="0" destOrd="0" presId="urn:microsoft.com/office/officeart/2005/8/layout/cycle2"/>
    <dgm:cxn modelId="{A89AEA47-AB59-443E-9438-38E871704BBA}" srcId="{AD8DD206-C48B-4B04-A012-3C2FFD8DA1F4}" destId="{8FB2E7E0-9461-4D68-BECE-872404F1424E}" srcOrd="0" destOrd="0" parTransId="{58D2227F-3575-41B7-AEED-ECB0B48D3F89}" sibTransId="{A3E6DB74-BBB1-4557-AC92-2AF4F6BCB5EB}"/>
    <dgm:cxn modelId="{494C914D-370D-4885-9B56-BFBFB03C5E4D}" type="presOf" srcId="{8FB2E7E0-9461-4D68-BECE-872404F1424E}" destId="{6F44F229-28E7-4010-A72C-1CB4A18F7293}" srcOrd="0" destOrd="0" presId="urn:microsoft.com/office/officeart/2005/8/layout/cycle2"/>
    <dgm:cxn modelId="{09099752-DA8C-4FC7-9F81-9103E768A0BA}" type="presOf" srcId="{786FF855-7DF2-4D51-B8C4-994443ADD84D}" destId="{3462F2A8-D24F-4CCB-834D-69FB8073022C}" srcOrd="0" destOrd="0" presId="urn:microsoft.com/office/officeart/2005/8/layout/cycle2"/>
    <dgm:cxn modelId="{3FFE9177-6075-45ED-9BAC-05AD353930EB}" type="presOf" srcId="{F33B135F-A42D-4120-B884-54D3E1568E5B}" destId="{35F2774F-C020-4353-82CC-D23C0B948B03}" srcOrd="0" destOrd="0" presId="urn:microsoft.com/office/officeart/2005/8/layout/cycle2"/>
    <dgm:cxn modelId="{66D34759-201B-4DFB-9135-1DB8AAD3A1E2}" type="presOf" srcId="{10143D18-44D4-46DF-BBB3-CEF22037EA0D}" destId="{62648039-A777-4178-B08E-98703AA6FC1F}" srcOrd="1" destOrd="0" presId="urn:microsoft.com/office/officeart/2005/8/layout/cycle2"/>
    <dgm:cxn modelId="{7BF1F7A8-4076-48AD-A38E-26A033A39716}" srcId="{AD8DD206-C48B-4B04-A012-3C2FFD8DA1F4}" destId="{F33B135F-A42D-4120-B884-54D3E1568E5B}" srcOrd="4" destOrd="0" parTransId="{39560068-3C7B-4B0F-8B84-572FCDB284AA}" sibTransId="{F6F736C9-C97F-4CF4-860A-6A824FFEDDE3}"/>
    <dgm:cxn modelId="{27EF79AA-B88C-4453-8FEC-02E7C39D0856}" type="presOf" srcId="{F6F736C9-C97F-4CF4-860A-6A824FFEDDE3}" destId="{D0560E3B-3B82-41A0-BB7D-8BA526D34540}" srcOrd="0" destOrd="0" presId="urn:microsoft.com/office/officeart/2005/8/layout/cycle2"/>
    <dgm:cxn modelId="{B7A409AE-9319-4EA5-84CE-7C90AEA13C33}" type="presOf" srcId="{39F388A5-F889-4E94-9BAC-71B4A6ABF2A1}" destId="{D331D024-DEB0-4485-BA20-ADAE503EF6EA}" srcOrd="0" destOrd="0" presId="urn:microsoft.com/office/officeart/2005/8/layout/cycle2"/>
    <dgm:cxn modelId="{E77450B3-E9EE-4A19-B192-2C865C3E2C71}" type="presOf" srcId="{AD8DD206-C48B-4B04-A012-3C2FFD8DA1F4}" destId="{4AAFC29B-B008-4B7E-BFB1-0848E2764C7F}" srcOrd="0" destOrd="0" presId="urn:microsoft.com/office/officeart/2005/8/layout/cycle2"/>
    <dgm:cxn modelId="{291504C2-9EC6-46A5-8C2B-5354471405FA}" type="presOf" srcId="{F6F736C9-C97F-4CF4-860A-6A824FFEDDE3}" destId="{C9143798-A782-4731-B00C-2B1365177F68}" srcOrd="1" destOrd="0" presId="urn:microsoft.com/office/officeart/2005/8/layout/cycle2"/>
    <dgm:cxn modelId="{D0F858CC-D83F-4B4F-99B7-E83F21794F13}" type="presOf" srcId="{A3E6DB74-BBB1-4557-AC92-2AF4F6BCB5EB}" destId="{B23A83CD-0332-46FC-BE52-AB8FBE220E47}" srcOrd="0" destOrd="0" presId="urn:microsoft.com/office/officeart/2005/8/layout/cycle2"/>
    <dgm:cxn modelId="{46E2F3D2-FC8B-4B71-940C-3F8614063007}" type="presOf" srcId="{740DDC8D-B928-4EE4-85C9-9A64744C1399}" destId="{CFF26045-504E-4C9F-A3DB-1B7C785E1B90}" srcOrd="1" destOrd="0" presId="urn:microsoft.com/office/officeart/2005/8/layout/cycle2"/>
    <dgm:cxn modelId="{F27777E1-07B6-42A4-A69D-6284EA829A53}" srcId="{AD8DD206-C48B-4B04-A012-3C2FFD8DA1F4}" destId="{73FF04FE-EC54-4AF7-9455-60DC518834FA}" srcOrd="1" destOrd="0" parTransId="{0785377A-AA18-4DE6-9E2D-7723E3B6DD80}" sibTransId="{39F388A5-F889-4E94-9BAC-71B4A6ABF2A1}"/>
    <dgm:cxn modelId="{1B43AFE1-00CD-412B-831E-164E4B419D0E}" type="presOf" srcId="{10143D18-44D4-46DF-BBB3-CEF22037EA0D}" destId="{D7F09C27-90C9-46DD-A479-994B4A49A7F1}" srcOrd="0" destOrd="0" presId="urn:microsoft.com/office/officeart/2005/8/layout/cycle2"/>
    <dgm:cxn modelId="{F25475E9-CD55-46CA-84BD-BCF82DFF7C9B}" type="presOf" srcId="{73FF04FE-EC54-4AF7-9455-60DC518834FA}" destId="{9D048267-21CF-4B6D-AF6E-482AFEF5B884}" srcOrd="0" destOrd="0" presId="urn:microsoft.com/office/officeart/2005/8/layout/cycle2"/>
    <dgm:cxn modelId="{CFDBD0E9-6E7B-4194-B15A-827167D0A46D}" type="presOf" srcId="{39F388A5-F889-4E94-9BAC-71B4A6ABF2A1}" destId="{54159370-3567-4BA1-B428-49A8E72580AB}" srcOrd="1" destOrd="0" presId="urn:microsoft.com/office/officeart/2005/8/layout/cycle2"/>
    <dgm:cxn modelId="{A41B45F4-6238-4FC5-9D51-995F44ACD954}" type="presOf" srcId="{A3E6DB74-BBB1-4557-AC92-2AF4F6BCB5EB}" destId="{208A82D9-D6F3-4239-B348-74DD6E2C0116}" srcOrd="1" destOrd="0" presId="urn:microsoft.com/office/officeart/2005/8/layout/cycle2"/>
    <dgm:cxn modelId="{8C27EFFC-136B-4859-9F34-361CE9ED126D}" srcId="{AD8DD206-C48B-4B04-A012-3C2FFD8DA1F4}" destId="{786FF855-7DF2-4D51-B8C4-994443ADD84D}" srcOrd="2" destOrd="0" parTransId="{851838BC-EA25-491A-9066-544293E6F27C}" sibTransId="{740DDC8D-B928-4EE4-85C9-9A64744C1399}"/>
    <dgm:cxn modelId="{D716A082-0CA2-43BA-B4E8-49C96C1AF2DA}" type="presParOf" srcId="{4AAFC29B-B008-4B7E-BFB1-0848E2764C7F}" destId="{6F44F229-28E7-4010-A72C-1CB4A18F7293}" srcOrd="0" destOrd="0" presId="urn:microsoft.com/office/officeart/2005/8/layout/cycle2"/>
    <dgm:cxn modelId="{071A3290-BC27-459F-97CB-ED5CC392B9E3}" type="presParOf" srcId="{4AAFC29B-B008-4B7E-BFB1-0848E2764C7F}" destId="{B23A83CD-0332-46FC-BE52-AB8FBE220E47}" srcOrd="1" destOrd="0" presId="urn:microsoft.com/office/officeart/2005/8/layout/cycle2"/>
    <dgm:cxn modelId="{4D2ABD7B-AEC7-4AA3-B7D3-110CBDEFC7E1}" type="presParOf" srcId="{B23A83CD-0332-46FC-BE52-AB8FBE220E47}" destId="{208A82D9-D6F3-4239-B348-74DD6E2C0116}" srcOrd="0" destOrd="0" presId="urn:microsoft.com/office/officeart/2005/8/layout/cycle2"/>
    <dgm:cxn modelId="{803F1A5A-04CE-4625-90AE-3467504AAC18}" type="presParOf" srcId="{4AAFC29B-B008-4B7E-BFB1-0848E2764C7F}" destId="{9D048267-21CF-4B6D-AF6E-482AFEF5B884}" srcOrd="2" destOrd="0" presId="urn:microsoft.com/office/officeart/2005/8/layout/cycle2"/>
    <dgm:cxn modelId="{6F81121D-1D20-4293-95B0-47689CBB4647}" type="presParOf" srcId="{4AAFC29B-B008-4B7E-BFB1-0848E2764C7F}" destId="{D331D024-DEB0-4485-BA20-ADAE503EF6EA}" srcOrd="3" destOrd="0" presId="urn:microsoft.com/office/officeart/2005/8/layout/cycle2"/>
    <dgm:cxn modelId="{6EC9D347-B8AA-4055-8FD1-DE97ABFBA1B7}" type="presParOf" srcId="{D331D024-DEB0-4485-BA20-ADAE503EF6EA}" destId="{54159370-3567-4BA1-B428-49A8E72580AB}" srcOrd="0" destOrd="0" presId="urn:microsoft.com/office/officeart/2005/8/layout/cycle2"/>
    <dgm:cxn modelId="{44024B11-FAD4-47D2-9A84-349A79A511FF}" type="presParOf" srcId="{4AAFC29B-B008-4B7E-BFB1-0848E2764C7F}" destId="{3462F2A8-D24F-4CCB-834D-69FB8073022C}" srcOrd="4" destOrd="0" presId="urn:microsoft.com/office/officeart/2005/8/layout/cycle2"/>
    <dgm:cxn modelId="{A987E1F9-92B0-441C-8F52-A41EFF4E3025}" type="presParOf" srcId="{4AAFC29B-B008-4B7E-BFB1-0848E2764C7F}" destId="{9A737047-468F-4442-94FE-26BF5B4F1234}" srcOrd="5" destOrd="0" presId="urn:microsoft.com/office/officeart/2005/8/layout/cycle2"/>
    <dgm:cxn modelId="{3DC68618-786C-4E67-A610-DDD6B3B52E81}" type="presParOf" srcId="{9A737047-468F-4442-94FE-26BF5B4F1234}" destId="{CFF26045-504E-4C9F-A3DB-1B7C785E1B90}" srcOrd="0" destOrd="0" presId="urn:microsoft.com/office/officeart/2005/8/layout/cycle2"/>
    <dgm:cxn modelId="{2C9AEEFA-DFA0-4A94-818A-6214D66A5E02}" type="presParOf" srcId="{4AAFC29B-B008-4B7E-BFB1-0848E2764C7F}" destId="{E8F54C44-1015-4E8D-B56C-5D3D411263C8}" srcOrd="6" destOrd="0" presId="urn:microsoft.com/office/officeart/2005/8/layout/cycle2"/>
    <dgm:cxn modelId="{FAEAC494-629A-49D1-A9DA-162AE3D6D5BD}" type="presParOf" srcId="{4AAFC29B-B008-4B7E-BFB1-0848E2764C7F}" destId="{D7F09C27-90C9-46DD-A479-994B4A49A7F1}" srcOrd="7" destOrd="0" presId="urn:microsoft.com/office/officeart/2005/8/layout/cycle2"/>
    <dgm:cxn modelId="{5355868B-C58F-44FE-A843-5551661D3E14}" type="presParOf" srcId="{D7F09C27-90C9-46DD-A479-994B4A49A7F1}" destId="{62648039-A777-4178-B08E-98703AA6FC1F}" srcOrd="0" destOrd="0" presId="urn:microsoft.com/office/officeart/2005/8/layout/cycle2"/>
    <dgm:cxn modelId="{2CCC1765-5D35-49C0-9895-FA4B57541C42}" type="presParOf" srcId="{4AAFC29B-B008-4B7E-BFB1-0848E2764C7F}" destId="{35F2774F-C020-4353-82CC-D23C0B948B03}" srcOrd="8" destOrd="0" presId="urn:microsoft.com/office/officeart/2005/8/layout/cycle2"/>
    <dgm:cxn modelId="{44516210-CB8E-4983-8CE2-E1B54B6A4A65}" type="presParOf" srcId="{4AAFC29B-B008-4B7E-BFB1-0848E2764C7F}" destId="{D0560E3B-3B82-41A0-BB7D-8BA526D34540}" srcOrd="9" destOrd="0" presId="urn:microsoft.com/office/officeart/2005/8/layout/cycle2"/>
    <dgm:cxn modelId="{176DC266-BAB7-4EA5-909B-A34F99BBAFA5}" type="presParOf" srcId="{D0560E3B-3B82-41A0-BB7D-8BA526D34540}" destId="{C9143798-A782-4731-B00C-2B1365177F6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308AB-C3E5-4E99-9169-7C75AE116C2F}">
      <dsp:nvSpPr>
        <dsp:cNvPr id="0" name=""/>
        <dsp:cNvSpPr/>
      </dsp:nvSpPr>
      <dsp:spPr>
        <a:xfrm>
          <a:off x="1312" y="0"/>
          <a:ext cx="3342724" cy="3085033"/>
        </a:xfrm>
        <a:prstGeom prst="roundRect">
          <a:avLst>
            <a:gd name="adj" fmla="val 5000"/>
          </a:avLst>
        </a:prstGeom>
        <a:solidFill>
          <a:schemeClr val="accent1">
            <a:lumMod val="20000"/>
            <a:lumOff val="8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5151" rIns="84455" bIns="0" numCol="1" spcCol="1270" anchor="t" anchorCtr="0">
          <a:noAutofit/>
        </a:bodyPr>
        <a:lstStyle/>
        <a:p>
          <a:pPr marL="0" lvl="0" indent="0" algn="ctr" defTabSz="844550">
            <a:lnSpc>
              <a:spcPct val="90000"/>
            </a:lnSpc>
            <a:spcBef>
              <a:spcPct val="0"/>
            </a:spcBef>
            <a:spcAft>
              <a:spcPct val="35000"/>
            </a:spcAft>
            <a:buNone/>
          </a:pPr>
          <a:r>
            <a:rPr lang="es-ES" sz="1900" b="1" kern="1200" dirty="0">
              <a:solidFill>
                <a:schemeClr val="tx1"/>
              </a:solidFill>
              <a:latin typeface="Arial Rounded MT Bold" panose="020F0704030504030204" pitchFamily="34" charset="0"/>
            </a:rPr>
            <a:t>Planeación del Desarrollo Territorial</a:t>
          </a:r>
          <a:endParaRPr lang="es-CO" sz="1900" b="1" kern="1200" dirty="0">
            <a:solidFill>
              <a:schemeClr val="tx1"/>
            </a:solidFill>
            <a:latin typeface="Arial Rounded MT Bold" panose="020F0704030504030204" pitchFamily="34" charset="0"/>
          </a:endParaRPr>
        </a:p>
      </dsp:txBody>
      <dsp:txXfrm rot="16200000">
        <a:off x="-929278" y="930591"/>
        <a:ext cx="2529727" cy="668544"/>
      </dsp:txXfrm>
    </dsp:sp>
    <dsp:sp modelId="{397BDEC7-6124-4F69-B2CA-4EDFF4D24919}">
      <dsp:nvSpPr>
        <dsp:cNvPr id="0" name=""/>
        <dsp:cNvSpPr/>
      </dsp:nvSpPr>
      <dsp:spPr>
        <a:xfrm>
          <a:off x="669857" y="0"/>
          <a:ext cx="2490329" cy="3085033"/>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es-CO" sz="1200" b="1" kern="1200" dirty="0">
              <a:solidFill>
                <a:schemeClr val="tx1"/>
              </a:solidFill>
              <a:latin typeface="Arial Rounded MT Bold" panose="020F0704030504030204" pitchFamily="34" charset="0"/>
            </a:rPr>
            <a:t>Enfoque Espacial:</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Se centra en el uso del suelo, la distribución de actividades y la organización física del espacio dentro del municipio.</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Incluye la zonificación, infraestructura, redes de transporte, y servicios públicos.</a:t>
          </a:r>
        </a:p>
        <a:p>
          <a:pPr marL="0" lvl="0" indent="0" algn="l" defTabSz="533400">
            <a:lnSpc>
              <a:spcPct val="90000"/>
            </a:lnSpc>
            <a:spcBef>
              <a:spcPct val="0"/>
            </a:spcBef>
            <a:spcAft>
              <a:spcPct val="35000"/>
            </a:spcAft>
            <a:buNone/>
          </a:pPr>
          <a:r>
            <a:rPr lang="es-CO" sz="1200" b="1" kern="1200" dirty="0">
              <a:solidFill>
                <a:schemeClr val="tx1"/>
              </a:solidFill>
              <a:latin typeface="Arial Rounded MT Bold" panose="020F0704030504030204" pitchFamily="34" charset="0"/>
            </a:rPr>
            <a:t>Objetivos:</a:t>
          </a:r>
          <a:endParaRPr lang="es-CO" sz="1200" kern="1200" dirty="0">
            <a:solidFill>
              <a:schemeClr val="tx1"/>
            </a:solidFill>
            <a:latin typeface="Arial Rounded MT Bold" panose="020F0704030504030204" pitchFamily="34" charset="0"/>
          </a:endParaRP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Optimizar el uso del suelo y los recursos naturales.</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Promover un desarrollo urbano equilibrado y sostenible.</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Mejorar la calidad de vida de los habitantes a través de un entorno bien planificado.</a:t>
          </a:r>
          <a:endParaRPr lang="es-CO" sz="1200" kern="1200" dirty="0">
            <a:latin typeface="Arial Rounded MT Bold" panose="020F0704030504030204" pitchFamily="34" charset="0"/>
          </a:endParaRPr>
        </a:p>
      </dsp:txBody>
      <dsp:txXfrm>
        <a:off x="669857" y="0"/>
        <a:ext cx="2490329" cy="3085033"/>
      </dsp:txXfrm>
    </dsp:sp>
    <dsp:sp modelId="{F76FD449-77C7-4C91-9FDA-FDC2CB491D7C}">
      <dsp:nvSpPr>
        <dsp:cNvPr id="0" name=""/>
        <dsp:cNvSpPr/>
      </dsp:nvSpPr>
      <dsp:spPr>
        <a:xfrm>
          <a:off x="3461032" y="0"/>
          <a:ext cx="3342724" cy="3085033"/>
        </a:xfrm>
        <a:prstGeom prst="roundRect">
          <a:avLst>
            <a:gd name="adj" fmla="val 5000"/>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5151" rIns="84455" bIns="0" numCol="1" spcCol="1270" anchor="t" anchorCtr="0">
          <a:noAutofit/>
        </a:bodyPr>
        <a:lstStyle/>
        <a:p>
          <a:pPr marL="0" lvl="0" indent="0" algn="ctr" defTabSz="844550">
            <a:lnSpc>
              <a:spcPct val="90000"/>
            </a:lnSpc>
            <a:spcBef>
              <a:spcPct val="0"/>
            </a:spcBef>
            <a:spcAft>
              <a:spcPct val="35000"/>
            </a:spcAft>
            <a:buNone/>
          </a:pPr>
          <a:r>
            <a:rPr lang="es-ES" sz="1900" b="1" kern="1200" dirty="0">
              <a:solidFill>
                <a:schemeClr val="tx1"/>
              </a:solidFill>
              <a:latin typeface="Arial Rounded MT Bold" panose="020F0704030504030204" pitchFamily="34" charset="0"/>
            </a:rPr>
            <a:t>Planeación Institucional</a:t>
          </a:r>
          <a:endParaRPr lang="es-CO" sz="1900" b="1" kern="1200" dirty="0">
            <a:solidFill>
              <a:schemeClr val="tx1"/>
            </a:solidFill>
            <a:latin typeface="Arial Rounded MT Bold" panose="020F0704030504030204" pitchFamily="34" charset="0"/>
          </a:endParaRPr>
        </a:p>
      </dsp:txBody>
      <dsp:txXfrm rot="16200000">
        <a:off x="2530441" y="930591"/>
        <a:ext cx="2529727" cy="668544"/>
      </dsp:txXfrm>
    </dsp:sp>
    <dsp:sp modelId="{077C222D-D2EC-44E7-9E25-834B0D21C7CC}">
      <dsp:nvSpPr>
        <dsp:cNvPr id="0" name=""/>
        <dsp:cNvSpPr/>
      </dsp:nvSpPr>
      <dsp:spPr>
        <a:xfrm rot="16200000" flipV="1">
          <a:off x="3455889" y="2793164"/>
          <a:ext cx="43713" cy="50301"/>
        </a:xfrm>
        <a:prstGeom prst="flowChartExtract">
          <a:avLst/>
        </a:prstGeom>
        <a:solidFill>
          <a:schemeClr val="bg2">
            <a:lumMod val="9000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38AD70-E645-46CB-810B-E08CF94E6D60}">
      <dsp:nvSpPr>
        <dsp:cNvPr id="0" name=""/>
        <dsp:cNvSpPr/>
      </dsp:nvSpPr>
      <dsp:spPr>
        <a:xfrm>
          <a:off x="4129577" y="0"/>
          <a:ext cx="2490329" cy="3085033"/>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es-CO" sz="1200" b="1" kern="1200" dirty="0">
              <a:solidFill>
                <a:schemeClr val="tx1"/>
              </a:solidFill>
              <a:latin typeface="Arial Rounded MT Bold" panose="020F0704030504030204" pitchFamily="34" charset="0"/>
            </a:rPr>
            <a:t>Enfoque Integral:</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Se orienta hacia la visión a largo plazo del desarrollo del municipio.</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Involucra la definición de metas, estrategias y acciones para alcanzar los objetivos municipales.</a:t>
          </a:r>
        </a:p>
        <a:p>
          <a:pPr marL="0" lvl="0" indent="0" algn="l" defTabSz="533400">
            <a:lnSpc>
              <a:spcPct val="90000"/>
            </a:lnSpc>
            <a:spcBef>
              <a:spcPct val="0"/>
            </a:spcBef>
            <a:spcAft>
              <a:spcPct val="35000"/>
            </a:spcAft>
            <a:buNone/>
          </a:pPr>
          <a:r>
            <a:rPr lang="es-CO" sz="1200" b="1" kern="1200" dirty="0">
              <a:solidFill>
                <a:schemeClr val="tx1"/>
              </a:solidFill>
              <a:latin typeface="Arial Rounded MT Bold" panose="020F0704030504030204" pitchFamily="34" charset="0"/>
            </a:rPr>
            <a:t>Objetivos:</a:t>
          </a:r>
          <a:endParaRPr lang="es-CO" sz="1200" kern="1200" dirty="0">
            <a:solidFill>
              <a:schemeClr val="tx1"/>
            </a:solidFill>
            <a:latin typeface="Arial Rounded MT Bold" panose="020F0704030504030204" pitchFamily="34" charset="0"/>
          </a:endParaRP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Guiar el desarrollo socioeconómico.</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Mejorar la eficiencia y efectividad de la administración pública.</a:t>
          </a:r>
        </a:p>
        <a:p>
          <a:pPr marL="0" lvl="0" indent="0" algn="l" defTabSz="533400">
            <a:lnSpc>
              <a:spcPct val="90000"/>
            </a:lnSpc>
            <a:spcBef>
              <a:spcPct val="0"/>
            </a:spcBef>
            <a:spcAft>
              <a:spcPct val="35000"/>
            </a:spcAft>
            <a:buNone/>
          </a:pPr>
          <a:r>
            <a:rPr lang="es-CO" sz="1200" kern="1200" dirty="0">
              <a:solidFill>
                <a:schemeClr val="tx1"/>
              </a:solidFill>
              <a:latin typeface="Arial Rounded MT Bold" panose="020F0704030504030204" pitchFamily="34" charset="0"/>
            </a:rPr>
            <a:t>Fomentar la participación ciudadana y la colaboración entre sectores.</a:t>
          </a:r>
        </a:p>
      </dsp:txBody>
      <dsp:txXfrm>
        <a:off x="4129577" y="0"/>
        <a:ext cx="2490329" cy="30850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4F229-28E7-4010-A72C-1CB4A18F7293}">
      <dsp:nvSpPr>
        <dsp:cNvPr id="0" name=""/>
        <dsp:cNvSpPr/>
      </dsp:nvSpPr>
      <dsp:spPr>
        <a:xfrm>
          <a:off x="3188417" y="581"/>
          <a:ext cx="1166052" cy="7981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s-ES" sz="1300" kern="1200" dirty="0"/>
            <a:t>Liderazgo estratégico</a:t>
          </a:r>
        </a:p>
      </dsp:txBody>
      <dsp:txXfrm>
        <a:off x="3359181" y="117471"/>
        <a:ext cx="824524" cy="564393"/>
      </dsp:txXfrm>
    </dsp:sp>
    <dsp:sp modelId="{B23A83CD-0332-46FC-BE52-AB8FBE220E47}">
      <dsp:nvSpPr>
        <dsp:cNvPr id="0" name=""/>
        <dsp:cNvSpPr/>
      </dsp:nvSpPr>
      <dsp:spPr>
        <a:xfrm rot="2065225">
          <a:off x="4221401" y="624273"/>
          <a:ext cx="148763"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a:off x="4225308" y="665536"/>
        <a:ext cx="104134" cy="161629"/>
      </dsp:txXfrm>
    </dsp:sp>
    <dsp:sp modelId="{9D048267-21CF-4B6D-AF6E-482AFEF5B884}">
      <dsp:nvSpPr>
        <dsp:cNvPr id="0" name=""/>
        <dsp:cNvSpPr/>
      </dsp:nvSpPr>
      <dsp:spPr>
        <a:xfrm>
          <a:off x="4211718" y="712177"/>
          <a:ext cx="1349496" cy="90309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Enfoque hacia la prevención</a:t>
          </a:r>
        </a:p>
      </dsp:txBody>
      <dsp:txXfrm>
        <a:off x="4409347" y="844432"/>
        <a:ext cx="954238" cy="638583"/>
      </dsp:txXfrm>
    </dsp:sp>
    <dsp:sp modelId="{D331D024-DEB0-4485-BA20-ADAE503EF6EA}">
      <dsp:nvSpPr>
        <dsp:cNvPr id="0" name=""/>
        <dsp:cNvSpPr/>
      </dsp:nvSpPr>
      <dsp:spPr>
        <a:xfrm rot="6592730">
          <a:off x="4620762" y="1581446"/>
          <a:ext cx="131928"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rot="10800000">
        <a:off x="4647280" y="1616713"/>
        <a:ext cx="92350" cy="161629"/>
      </dsp:txXfrm>
    </dsp:sp>
    <dsp:sp modelId="{3462F2A8-D24F-4CCB-834D-69FB8073022C}">
      <dsp:nvSpPr>
        <dsp:cNvPr id="0" name=""/>
        <dsp:cNvSpPr/>
      </dsp:nvSpPr>
      <dsp:spPr>
        <a:xfrm>
          <a:off x="3899373" y="1825750"/>
          <a:ext cx="1206839" cy="7981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Relación entes externos</a:t>
          </a:r>
        </a:p>
      </dsp:txBody>
      <dsp:txXfrm>
        <a:off x="4076110" y="1942640"/>
        <a:ext cx="853365" cy="564393"/>
      </dsp:txXfrm>
    </dsp:sp>
    <dsp:sp modelId="{9A737047-468F-4442-94FE-26BF5B4F1234}">
      <dsp:nvSpPr>
        <dsp:cNvPr id="0" name=""/>
        <dsp:cNvSpPr/>
      </dsp:nvSpPr>
      <dsp:spPr>
        <a:xfrm rot="10814970">
          <a:off x="3676006" y="2086888"/>
          <a:ext cx="157855"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rot="10800000">
        <a:off x="3723362" y="2140868"/>
        <a:ext cx="110499" cy="161629"/>
      </dsp:txXfrm>
    </dsp:sp>
    <dsp:sp modelId="{E8F54C44-1015-4E8D-B56C-5D3D411263C8}">
      <dsp:nvSpPr>
        <dsp:cNvPr id="0" name=""/>
        <dsp:cNvSpPr/>
      </dsp:nvSpPr>
      <dsp:spPr>
        <a:xfrm>
          <a:off x="2373131" y="1819150"/>
          <a:ext cx="1228429" cy="79817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Evaluación del riesgo</a:t>
          </a:r>
        </a:p>
      </dsp:txBody>
      <dsp:txXfrm>
        <a:off x="2553030" y="1936040"/>
        <a:ext cx="868631" cy="564393"/>
      </dsp:txXfrm>
    </dsp:sp>
    <dsp:sp modelId="{D7F09C27-90C9-46DD-A479-994B4A49A7F1}">
      <dsp:nvSpPr>
        <dsp:cNvPr id="0" name=""/>
        <dsp:cNvSpPr/>
      </dsp:nvSpPr>
      <dsp:spPr>
        <a:xfrm rot="15349023">
          <a:off x="2770014" y="1545413"/>
          <a:ext cx="162668"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rot="10800000">
        <a:off x="2800392" y="1622946"/>
        <a:ext cx="113868" cy="161629"/>
      </dsp:txXfrm>
    </dsp:sp>
    <dsp:sp modelId="{35F2774F-C020-4353-82CC-D23C0B948B03}">
      <dsp:nvSpPr>
        <dsp:cNvPr id="0" name=""/>
        <dsp:cNvSpPr/>
      </dsp:nvSpPr>
      <dsp:spPr>
        <a:xfrm>
          <a:off x="2041939" y="703259"/>
          <a:ext cx="1334483" cy="82860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kern="1200" dirty="0"/>
            <a:t>Evaluación y seguimiento</a:t>
          </a:r>
        </a:p>
      </dsp:txBody>
      <dsp:txXfrm>
        <a:off x="2237370" y="824606"/>
        <a:ext cx="943621" cy="585914"/>
      </dsp:txXfrm>
    </dsp:sp>
    <dsp:sp modelId="{D0560E3B-3B82-41A0-BB7D-8BA526D34540}">
      <dsp:nvSpPr>
        <dsp:cNvPr id="0" name=""/>
        <dsp:cNvSpPr/>
      </dsp:nvSpPr>
      <dsp:spPr>
        <a:xfrm rot="19556910">
          <a:off x="3192975" y="613561"/>
          <a:ext cx="125340" cy="2693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a:p>
      </dsp:txBody>
      <dsp:txXfrm>
        <a:off x="3196199" y="677965"/>
        <a:ext cx="87738" cy="16162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531821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a:xfrm>
            <a:off x="3884613" y="8685213"/>
            <a:ext cx="2971800" cy="458787"/>
          </a:xfrm>
          <a:prstGeom prst="rect">
            <a:avLst/>
          </a:prstGeom>
        </p:spPr>
        <p:txBody>
          <a:bodyPr/>
          <a:lstStyle/>
          <a:p>
            <a:fld id="{6AFE416A-145C-4423-B911-C7B5B5382688}" type="slidenum">
              <a:rPr lang="es-CO" smtClean="0"/>
              <a:t>27</a:t>
            </a:fld>
            <a:endParaRPr lang="es-CO"/>
          </a:p>
        </p:txBody>
      </p:sp>
    </p:spTree>
    <p:extLst>
      <p:ext uri="{BB962C8B-B14F-4D97-AF65-F5344CB8AC3E}">
        <p14:creationId xmlns:p14="http://schemas.microsoft.com/office/powerpoint/2010/main" val="3274646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421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410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615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9fe3b41d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d9fe3b41d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427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d9fe3b41df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d9fe3b41df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67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294afe24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294afe24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937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d294afe2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d294afe2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696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00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56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9fe3b41d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d9fe3b41d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592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294afe249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d294afe249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00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d294afe249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d294afe249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41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d9fe3b41df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d9fe3b41df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931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9fe3b41d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d9fe3b41d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862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d9fe3b41d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d9fe3b41d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28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d294afe249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d294afe249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69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d9fe3b41d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27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d9fe3b41d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43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70804675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231691689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2"/>
        <p:cNvGrpSpPr/>
        <p:nvPr/>
      </p:nvGrpSpPr>
      <p:grpSpPr>
        <a:xfrm>
          <a:off x="0" y="0"/>
          <a:ext cx="0" cy="0"/>
          <a:chOff x="0" y="0"/>
          <a:chExt cx="0" cy="0"/>
        </a:xfrm>
      </p:grpSpPr>
      <p:sp>
        <p:nvSpPr>
          <p:cNvPr id="123" name="Google Shape;12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2767321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6"/>
        <p:cNvGrpSpPr/>
        <p:nvPr/>
      </p:nvGrpSpPr>
      <p:grpSpPr>
        <a:xfrm>
          <a:off x="0" y="0"/>
          <a:ext cx="0" cy="0"/>
          <a:chOff x="0" y="0"/>
          <a:chExt cx="0" cy="0"/>
        </a:xfrm>
      </p:grpSpPr>
      <p:sp>
        <p:nvSpPr>
          <p:cNvPr id="137" name="Google Shape;13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50848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Tree>
    <p:extLst>
      <p:ext uri="{BB962C8B-B14F-4D97-AF65-F5344CB8AC3E}">
        <p14:creationId xmlns:p14="http://schemas.microsoft.com/office/powerpoint/2010/main" val="1394290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95"/>
        <p:cNvGrpSpPr/>
        <p:nvPr/>
      </p:nvGrpSpPr>
      <p:grpSpPr>
        <a:xfrm>
          <a:off x="0" y="0"/>
          <a:ext cx="0" cy="0"/>
          <a:chOff x="0" y="0"/>
          <a:chExt cx="0" cy="0"/>
        </a:xfrm>
      </p:grpSpPr>
      <p:sp>
        <p:nvSpPr>
          <p:cNvPr id="196" name="Google Shape;196;p19"/>
          <p:cNvSpPr txBox="1">
            <a:spLocks noGrp="1"/>
          </p:cNvSpPr>
          <p:nvPr>
            <p:ph type="ctrTitle"/>
          </p:nvPr>
        </p:nvSpPr>
        <p:spPr>
          <a:xfrm>
            <a:off x="4144900" y="585397"/>
            <a:ext cx="4284000" cy="985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97" name="Google Shape;197;p19"/>
          <p:cNvSpPr txBox="1">
            <a:spLocks noGrp="1"/>
          </p:cNvSpPr>
          <p:nvPr>
            <p:ph type="subTitle" idx="1"/>
          </p:nvPr>
        </p:nvSpPr>
        <p:spPr>
          <a:xfrm>
            <a:off x="4144900" y="1458400"/>
            <a:ext cx="4284000" cy="1179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745169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113200"/>
            <a:ext cx="7704000" cy="369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434343"/>
              </a:buClr>
              <a:buSzPts val="1400"/>
              <a:buChar char="●"/>
              <a:defRPr sz="12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3863429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7480EF-3AB5-C366-1558-614ABA362EEB}"/>
              </a:ext>
            </a:extLst>
          </p:cNvPr>
          <p:cNvSpPr>
            <a:spLocks noGrp="1"/>
          </p:cNvSpPr>
          <p:nvPr>
            <p:ph type="ctrTitle"/>
          </p:nvPr>
        </p:nvSpPr>
        <p:spPr>
          <a:xfrm>
            <a:off x="1143000" y="841772"/>
            <a:ext cx="6858000" cy="1790700"/>
          </a:xfrm>
        </p:spPr>
        <p:txBody>
          <a:bodyPr anchor="b"/>
          <a:lstStyle>
            <a:lvl1pPr algn="ctr">
              <a:defRPr sz="45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E742A849-2933-124A-870A-D5B86EEDDCA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F22CCEE5-F1F9-1724-7CEA-290ED31C718D}"/>
              </a:ext>
            </a:extLst>
          </p:cNvPr>
          <p:cNvSpPr>
            <a:spLocks noGrp="1"/>
          </p:cNvSpPr>
          <p:nvPr>
            <p:ph type="dt" sz="half" idx="10"/>
          </p:nvPr>
        </p:nvSpPr>
        <p:spPr/>
        <p:txBody>
          <a:bodyPr/>
          <a:lstStyle/>
          <a:p>
            <a:fld id="{B341E40B-9B81-684E-AB8E-00D5384B9A04}" type="datetimeFigureOut">
              <a:rPr lang="es-CO" smtClean="0"/>
              <a:t>2/12/2024</a:t>
            </a:fld>
            <a:endParaRPr lang="es-CO"/>
          </a:p>
        </p:txBody>
      </p:sp>
      <p:sp>
        <p:nvSpPr>
          <p:cNvPr id="5" name="Marcador de pie de página 4">
            <a:extLst>
              <a:ext uri="{FF2B5EF4-FFF2-40B4-BE49-F238E27FC236}">
                <a16:creationId xmlns:a16="http://schemas.microsoft.com/office/drawing/2014/main" id="{95FCD056-0BB9-4A30-9AC1-F0EDCBA5BB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299FF70-27F2-A611-A8AB-98A67C80B727}"/>
              </a:ext>
            </a:extLst>
          </p:cNvPr>
          <p:cNvSpPr>
            <a:spLocks noGrp="1"/>
          </p:cNvSpPr>
          <p:nvPr>
            <p:ph type="sldNum" sz="quarter" idx="12"/>
          </p:nvPr>
        </p:nvSpPr>
        <p:spPr/>
        <p:txBody>
          <a:bodyPr/>
          <a:lstStyle/>
          <a:p>
            <a:fld id="{17434B27-7579-7743-A6BF-ED9D11185D0B}" type="slidenum">
              <a:rPr lang="es-CO" smtClean="0"/>
              <a:t>‹Nº›</a:t>
            </a:fld>
            <a:endParaRPr lang="es-CO"/>
          </a:p>
        </p:txBody>
      </p:sp>
    </p:spTree>
    <p:extLst>
      <p:ext uri="{BB962C8B-B14F-4D97-AF65-F5344CB8AC3E}">
        <p14:creationId xmlns:p14="http://schemas.microsoft.com/office/powerpoint/2010/main" val="2423734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C6F822A4-8DA6-4447-9B1F-C5DB58435268}" type="datetimeFigureOut">
              <a:rPr lang="en-US" smtClean="0"/>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142027771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75433924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Content Placeholder 3"/>
          <p:cNvSpPr>
            <a:spLocks noGrp="1"/>
          </p:cNvSpPr>
          <p:nvPr>
            <p:ph sz="half" idx="2"/>
          </p:nvPr>
        </p:nvSpPr>
        <p:spPr>
          <a:xfrm>
            <a:off x="822960" y="1936751"/>
            <a:ext cx="3703320" cy="25336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Content Placeholder 5"/>
          <p:cNvSpPr>
            <a:spLocks noGrp="1"/>
          </p:cNvSpPr>
          <p:nvPr>
            <p:ph sz="quarter" idx="4"/>
          </p:nvPr>
        </p:nvSpPr>
        <p:spPr>
          <a:xfrm>
            <a:off x="4663440" y="1936751"/>
            <a:ext cx="3703320" cy="25336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94036510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565015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4E7D1B-D673-4CF6-8672-009D42ABD2A0}" type="datetimeFigureOut">
              <a:rPr lang="en-US" smtClean="0"/>
              <a:t>12/2/2024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30505208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DA16AA21-1863-4931-97CB-99D0A168701B}" type="datetimeFigureOut">
              <a:rPr lang="en-US" smtClean="0"/>
              <a:t>12/2/2024</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‹Nº›</a:t>
            </a:fld>
            <a:endParaRPr lang="en-US" dirty="0"/>
          </a:p>
        </p:txBody>
      </p:sp>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196060284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772C379-9A7C-4C87-A116-CBE9F58B04C5}" type="datetimeFigureOut">
              <a:rPr lang="en-US" smtClean="0"/>
              <a:t>12/2/2024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87535287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12/2/2024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36280713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dirty="0"/>
              <a:t>12/2/2024</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6042" y="0"/>
            <a:ext cx="9088856" cy="5118683"/>
          </a:xfrm>
          <a:prstGeom prst="rect">
            <a:avLst/>
          </a:prstGeom>
        </p:spPr>
      </p:pic>
    </p:spTree>
    <p:extLst>
      <p:ext uri="{BB962C8B-B14F-4D97-AF65-F5344CB8AC3E}">
        <p14:creationId xmlns:p14="http://schemas.microsoft.com/office/powerpoint/2010/main" val="14733213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2" r:id="rId11"/>
    <p:sldLayoutId id="2147483733" r:id="rId12"/>
    <p:sldLayoutId id="2147483734" r:id="rId13"/>
    <p:sldLayoutId id="2147483736" r:id="rId14"/>
    <p:sldLayoutId id="2147483737" r:id="rId15"/>
    <p:sldLayoutId id="2147483738" r:id="rId16"/>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hyperlink" Target="http://www.secretariasenado.gov.co/senado/basedoc/ley_1952_2019_pr001.html#47" TargetMode="Externa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www.funcionpublica.gov.co/eva/gestornormativo/norma.php?i=300&amp;0"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www.funcionpublica.gov.co/eva/gestornormativo/norma.php?i=186&amp;0"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www.funcionpublica.gov.co/eva/gestornormativo/norma.php?i=6548&amp;0"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BBBEB-EFA1-A831-0F8E-2BD0B55D75A4}"/>
              </a:ext>
            </a:extLst>
          </p:cNvPr>
          <p:cNvSpPr>
            <a:spLocks noGrp="1"/>
          </p:cNvSpPr>
          <p:nvPr>
            <p:ph type="ctrTitle"/>
          </p:nvPr>
        </p:nvSpPr>
        <p:spPr>
          <a:xfrm>
            <a:off x="1143000" y="2029782"/>
            <a:ext cx="6858000" cy="308684"/>
          </a:xfrm>
        </p:spPr>
        <p:txBody>
          <a:bodyPr>
            <a:normAutofit fontScale="90000"/>
          </a:bodyPr>
          <a:lstStyle/>
          <a:p>
            <a:pPr>
              <a:lnSpc>
                <a:spcPct val="107000"/>
              </a:lnSpc>
              <a:spcAft>
                <a:spcPts val="600"/>
              </a:spcAft>
            </a:pPr>
            <a:r>
              <a:rPr lang="es-ES" sz="3975" b="1" dirty="0">
                <a:latin typeface="Calibri" panose="020F0502020204030204" pitchFamily="34" charset="0"/>
                <a:ea typeface="Calibri" panose="020F0502020204030204" pitchFamily="34" charset="0"/>
                <a:cs typeface="Times New Roman" panose="02020603050405020304" pitchFamily="18" charset="0"/>
              </a:rPr>
              <a:t> </a:t>
            </a: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ES" sz="3975" b="1" dirty="0">
                <a:latin typeface="Calibri" panose="020F0502020204030204" pitchFamily="34" charset="0"/>
                <a:ea typeface="Calibri" panose="020F0502020204030204" pitchFamily="34" charset="0"/>
                <a:cs typeface="Times New Roman" panose="02020603050405020304" pitchFamily="18" charset="0"/>
              </a:rPr>
            </a:br>
            <a:br>
              <a:rPr lang="es-CO" sz="1350" dirty="0">
                <a:latin typeface="Calibri" panose="020F0502020204030204" pitchFamily="34" charset="0"/>
                <a:ea typeface="Calibri" panose="020F0502020204030204" pitchFamily="34" charset="0"/>
                <a:cs typeface="Times New Roman" panose="02020603050405020304" pitchFamily="18" charset="0"/>
              </a:rPr>
            </a:br>
            <a:r>
              <a:rPr lang="es-ES" sz="1350" dirty="0">
                <a:latin typeface="Calibri" panose="020F0502020204030204" pitchFamily="34" charset="0"/>
                <a:ea typeface="Calibri" panose="020F0502020204030204" pitchFamily="34" charset="0"/>
                <a:cs typeface="Times New Roman" panose="02020603050405020304" pitchFamily="18" charset="0"/>
              </a:rPr>
              <a:t> </a:t>
            </a:r>
            <a:br>
              <a:rPr lang="es-CO" sz="1350" dirty="0">
                <a:latin typeface="Calibri" panose="020F0502020204030204" pitchFamily="34" charset="0"/>
                <a:ea typeface="Calibri" panose="020F0502020204030204" pitchFamily="34" charset="0"/>
                <a:cs typeface="Times New Roman" panose="02020603050405020304" pitchFamily="18" charset="0"/>
              </a:rPr>
            </a:br>
            <a:br>
              <a:rPr lang="es-CO" sz="1350" dirty="0">
                <a:latin typeface="Calibri" panose="020F0502020204030204" pitchFamily="34" charset="0"/>
                <a:ea typeface="Calibri" panose="020F0502020204030204" pitchFamily="34" charset="0"/>
                <a:cs typeface="Times New Roman" panose="02020603050405020304" pitchFamily="18" charset="0"/>
              </a:rPr>
            </a:br>
            <a:r>
              <a:rPr lang="es-ES" sz="3675" b="1" dirty="0">
                <a:latin typeface="Calibri" panose="020F0502020204030204" pitchFamily="34" charset="0"/>
                <a:ea typeface="Calibri" panose="020F0502020204030204" pitchFamily="34" charset="0"/>
                <a:cs typeface="Times New Roman" panose="02020603050405020304" pitchFamily="18" charset="0"/>
              </a:rPr>
              <a:t>INDUCCION</a:t>
            </a:r>
            <a:r>
              <a:rPr lang="es-ES" sz="1350" b="1" dirty="0">
                <a:latin typeface="Calibri" panose="020F0502020204030204" pitchFamily="34" charset="0"/>
                <a:ea typeface="Calibri" panose="020F0502020204030204" pitchFamily="34" charset="0"/>
                <a:cs typeface="Times New Roman" panose="02020603050405020304" pitchFamily="18" charset="0"/>
              </a:rPr>
              <a:t> </a:t>
            </a:r>
            <a:br>
              <a:rPr lang="es-ES" sz="1350" b="1" dirty="0">
                <a:latin typeface="Calibri" panose="020F0502020204030204" pitchFamily="34" charset="0"/>
                <a:ea typeface="Calibri" panose="020F0502020204030204" pitchFamily="34" charset="0"/>
                <a:cs typeface="Times New Roman" panose="02020603050405020304" pitchFamily="18" charset="0"/>
              </a:rPr>
            </a:br>
            <a:r>
              <a:rPr lang="es-ES" sz="1350" dirty="0">
                <a:highlight>
                  <a:srgbClr val="FFFF00"/>
                </a:highlight>
                <a:latin typeface="Calibri" panose="020F0502020204030204" pitchFamily="34" charset="0"/>
                <a:ea typeface="Calibri" panose="020F0502020204030204" pitchFamily="34" charset="0"/>
                <a:cs typeface="Times New Roman" panose="02020603050405020304" pitchFamily="18" charset="0"/>
              </a:rPr>
              <a:t> </a:t>
            </a:r>
            <a:br>
              <a:rPr lang="es-CO" sz="1350" dirty="0">
                <a:highlight>
                  <a:srgbClr val="FFFF00"/>
                </a:highlight>
                <a:latin typeface="Calibri" panose="020F0502020204030204" pitchFamily="34" charset="0"/>
                <a:ea typeface="Calibri" panose="020F0502020204030204" pitchFamily="34" charset="0"/>
                <a:cs typeface="Times New Roman" panose="02020603050405020304" pitchFamily="18" charset="0"/>
              </a:rPr>
            </a:br>
            <a:endParaRPr lang="es-CO" dirty="0">
              <a:highlight>
                <a:srgbClr val="FFFF00"/>
              </a:highlight>
            </a:endParaRPr>
          </a:p>
        </p:txBody>
      </p:sp>
      <p:sp>
        <p:nvSpPr>
          <p:cNvPr id="3" name="Subtítulo 2">
            <a:extLst>
              <a:ext uri="{FF2B5EF4-FFF2-40B4-BE49-F238E27FC236}">
                <a16:creationId xmlns:a16="http://schemas.microsoft.com/office/drawing/2014/main" id="{14AF4272-EFF9-9C44-DFBF-642A4487E57C}"/>
              </a:ext>
            </a:extLst>
          </p:cNvPr>
          <p:cNvSpPr>
            <a:spLocks noGrp="1"/>
          </p:cNvSpPr>
          <p:nvPr>
            <p:ph type="subTitle" idx="1"/>
          </p:nvPr>
        </p:nvSpPr>
        <p:spPr/>
        <p:txBody>
          <a:bodyPr>
            <a:normAutofit/>
          </a:bodyPr>
          <a:lstStyle/>
          <a:p>
            <a:r>
              <a:rPr lang="es-CO" sz="1350" dirty="0">
                <a:solidFill>
                  <a:srgbClr val="333333"/>
                </a:solidFill>
                <a:ea typeface="Times New Roman" panose="02020603050405020304" pitchFamily="18" charset="0"/>
                <a:cs typeface="Times New Roman" panose="02020603050405020304" pitchFamily="18" charset="0"/>
              </a:rPr>
              <a:t> </a:t>
            </a:r>
            <a:endParaRPr lang="es-CO" sz="1350" dirty="0"/>
          </a:p>
        </p:txBody>
      </p:sp>
      <p:pic>
        <p:nvPicPr>
          <p:cNvPr id="4" name="Imagen 3" descr="Un par de hombres sentados en un escritorio&#10;&#10;Descripción generada automáticamente con confianza media">
            <a:extLst>
              <a:ext uri="{FF2B5EF4-FFF2-40B4-BE49-F238E27FC236}">
                <a16:creationId xmlns:a16="http://schemas.microsoft.com/office/drawing/2014/main" id="{92729ECC-33C7-454F-93F4-6CAFE54625E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1423" y="1537667"/>
            <a:ext cx="5227819" cy="2742724"/>
          </a:xfrm>
          <a:prstGeom prst="rect">
            <a:avLst/>
          </a:prstGeom>
          <a:noFill/>
          <a:ln>
            <a:noFill/>
          </a:ln>
        </p:spPr>
      </p:pic>
    </p:spTree>
    <p:extLst>
      <p:ext uri="{BB962C8B-B14F-4D97-AF65-F5344CB8AC3E}">
        <p14:creationId xmlns:p14="http://schemas.microsoft.com/office/powerpoint/2010/main" val="816010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615553"/>
          </a:xfrm>
          <a:prstGeom prst="rect">
            <a:avLst/>
          </a:prstGeom>
          <a:noFill/>
        </p:spPr>
        <p:txBody>
          <a:bodyPr wrap="square">
            <a:spAutoFit/>
          </a:bodyPr>
          <a:lstStyle/>
          <a:p>
            <a:pPr marL="37465" algn="ctr" defTabSz="685800">
              <a:spcBef>
                <a:spcPct val="50000"/>
              </a:spcBef>
              <a:buSzPct val="100000"/>
              <a:defRPr/>
            </a:pPr>
            <a:r>
              <a:rPr lang="es-ES" sz="1700" b="1" kern="12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DERECHOS, DEBERES, PROHIBICIONES, INHABILIDADES E INCOMPATIBILIDADES </a:t>
            </a:r>
            <a:endParaRPr lang="es-CO" sz="1700" b="1" kern="12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pic>
        <p:nvPicPr>
          <p:cNvPr id="5" name="Imagen 4">
            <a:extLst>
              <a:ext uri="{FF2B5EF4-FFF2-40B4-BE49-F238E27FC236}">
                <a16:creationId xmlns:a16="http://schemas.microsoft.com/office/drawing/2014/main" id="{AD3388A6-E284-4146-AB2A-7D403E402B3A}"/>
              </a:ext>
            </a:extLst>
          </p:cNvPr>
          <p:cNvPicPr>
            <a:picLocks noChangeAspect="1"/>
          </p:cNvPicPr>
          <p:nvPr/>
        </p:nvPicPr>
        <p:blipFill>
          <a:blip r:embed="rId2"/>
          <a:stretch>
            <a:fillRect/>
          </a:stretch>
        </p:blipFill>
        <p:spPr>
          <a:xfrm>
            <a:off x="1396746" y="1499997"/>
            <a:ext cx="6350508" cy="2810256"/>
          </a:xfrm>
          <a:prstGeom prst="rect">
            <a:avLst/>
          </a:prstGeom>
        </p:spPr>
      </p:pic>
    </p:spTree>
    <p:extLst>
      <p:ext uri="{BB962C8B-B14F-4D97-AF65-F5344CB8AC3E}">
        <p14:creationId xmlns:p14="http://schemas.microsoft.com/office/powerpoint/2010/main" val="19003411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r>
              <a:rPr lang="es-MX" sz="1500" b="1" dirty="0"/>
              <a:t>FALTAS GRAVISIMAS </a:t>
            </a:r>
          </a:p>
          <a:p>
            <a:pPr algn="just"/>
            <a:endParaRPr lang="es-MX" sz="1500" dirty="0"/>
          </a:p>
          <a:p>
            <a:pPr algn="just"/>
            <a:r>
              <a:rPr lang="es-ES" sz="1500" dirty="0"/>
              <a:t>Art. 52. Faltas relacionadas con la infracción al DIH y DDHH  </a:t>
            </a:r>
          </a:p>
          <a:p>
            <a:pPr algn="just"/>
            <a:r>
              <a:rPr lang="es-ES" sz="1500" dirty="0"/>
              <a:t>Art. 53. Faltas relacionadas con la libertad y otros derechos fundamentales </a:t>
            </a:r>
          </a:p>
          <a:p>
            <a:pPr algn="just"/>
            <a:r>
              <a:rPr lang="es-ES" sz="1500" dirty="0"/>
              <a:t>Art. 54. Faltas relacionadas con la Contratación Pública. </a:t>
            </a:r>
          </a:p>
          <a:p>
            <a:pPr algn="just"/>
            <a:r>
              <a:rPr lang="es-ES" sz="1500" dirty="0"/>
              <a:t>Art. 55. Faltas relacionadas con el servicio o la función pública </a:t>
            </a:r>
          </a:p>
          <a:p>
            <a:pPr algn="just"/>
            <a:r>
              <a:rPr lang="es-ES" sz="1500" dirty="0"/>
              <a:t>Art. 56. Faltas relacionadas con el régimen de incompatibilidades, inhabilidades, impedimentos y conflictos de intereses</a:t>
            </a:r>
            <a:r>
              <a:rPr lang="es-MX" sz="1500" dirty="0"/>
              <a:t> </a:t>
            </a:r>
          </a:p>
          <a:p>
            <a:pPr algn="just"/>
            <a:r>
              <a:rPr lang="es-ES" sz="1500" dirty="0"/>
              <a:t>Art. 57. Faltas relacionadas con la Hacienda Pública </a:t>
            </a:r>
          </a:p>
          <a:p>
            <a:pPr algn="just"/>
            <a:r>
              <a:rPr lang="es-ES" sz="1500" dirty="0"/>
              <a:t>Art. 58. Falta relacionada con la acción de repetición </a:t>
            </a:r>
          </a:p>
          <a:p>
            <a:pPr algn="just"/>
            <a:r>
              <a:rPr lang="es-ES" sz="1500" dirty="0"/>
              <a:t>Art. 59. Faltas relacionadas con la salud pública </a:t>
            </a:r>
          </a:p>
          <a:p>
            <a:pPr algn="just"/>
            <a:r>
              <a:rPr lang="es-ES" sz="1500" dirty="0"/>
              <a:t>Art. 60. Faltas relacionadas con la intervención en política </a:t>
            </a:r>
          </a:p>
          <a:p>
            <a:pPr algn="just"/>
            <a:endParaRPr lang="es-ES" sz="1500" dirty="0"/>
          </a:p>
          <a:p>
            <a:pPr algn="just"/>
            <a:endParaRPr lang="es-MX" sz="1200" dirty="0"/>
          </a:p>
          <a:p>
            <a:pPr algn="just"/>
            <a:endParaRPr lang="es-ES" sz="1500" dirty="0"/>
          </a:p>
        </p:txBody>
      </p:sp>
    </p:spTree>
    <p:extLst>
      <p:ext uri="{BB962C8B-B14F-4D97-AF65-F5344CB8AC3E}">
        <p14:creationId xmlns:p14="http://schemas.microsoft.com/office/powerpoint/2010/main" val="352863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r>
              <a:rPr lang="es-ES" sz="1500" dirty="0"/>
              <a:t>Art. 61. Faltas relacionadas con el servicio, la función y el trámite de asuntos oficiales </a:t>
            </a:r>
          </a:p>
          <a:p>
            <a:pPr algn="just"/>
            <a:r>
              <a:rPr lang="es-ES" sz="1500" dirty="0"/>
              <a:t>Art. 62. Faltas relacionadas con la moralidad pública </a:t>
            </a:r>
          </a:p>
          <a:p>
            <a:pPr algn="just"/>
            <a:r>
              <a:rPr lang="es-ES" sz="1500" dirty="0"/>
              <a:t>Art. 63. Faltas atribuibles a los funcionarios judiciales y empleados judiciales </a:t>
            </a:r>
          </a:p>
          <a:p>
            <a:pPr algn="just"/>
            <a:r>
              <a:rPr lang="es-ES" sz="1500" dirty="0"/>
              <a:t>Art. 64. Faltas relacionadas con el régimen penitenciario y carcelario </a:t>
            </a:r>
          </a:p>
          <a:p>
            <a:pPr algn="just"/>
            <a:r>
              <a:rPr lang="es-ES" sz="1500" dirty="0"/>
              <a:t>Art. 65. Faltas que coinciden con descripciones típicas de la ley penal </a:t>
            </a:r>
          </a:p>
          <a:p>
            <a:pPr algn="just"/>
            <a:r>
              <a:rPr lang="es-ES" sz="1500" dirty="0"/>
              <a:t>Art. 66. Causales de mala conducta</a:t>
            </a:r>
            <a:endParaRPr lang="es-MX" sz="1500" dirty="0"/>
          </a:p>
          <a:p>
            <a:pPr algn="just"/>
            <a:endParaRPr lang="es-MX" sz="1200" dirty="0"/>
          </a:p>
          <a:p>
            <a:r>
              <a:rPr lang="es-ES" sz="1500" b="1" dirty="0"/>
              <a:t>FALTAS GRAVES Y LEVES</a:t>
            </a:r>
          </a:p>
          <a:p>
            <a:pPr algn="just"/>
            <a:r>
              <a:rPr lang="es-ES" sz="1200" b="1" dirty="0">
                <a:latin typeface="Open Sans" panose="020B0606030504020204" pitchFamily="34" charset="0"/>
              </a:rPr>
              <a:t>Articulo 67. Faltas graves y leves.</a:t>
            </a:r>
            <a:r>
              <a:rPr lang="es-ES" sz="1200" dirty="0">
                <a:latin typeface="Open Sans" panose="020B0606030504020204" pitchFamily="34" charset="0"/>
              </a:rPr>
              <a:t> Constituye falta disciplinaria grave o leve, el incumplimiento de los deberes, el abuso de los derechos, la extralimitación de las funciones, o la incursión en prohibiciones, salvo que la conducta esté prevista como falta gravísima.</a:t>
            </a:r>
          </a:p>
          <a:p>
            <a:pPr algn="just"/>
            <a:r>
              <a:rPr lang="es-ES" sz="1200" dirty="0">
                <a:latin typeface="Open Sans" panose="020B0606030504020204" pitchFamily="34" charset="0"/>
              </a:rPr>
              <a:t>La gravedad o levedad de la falta se establecerá de conformidad con los criterios señalados en el artículo </a:t>
            </a:r>
            <a:r>
              <a:rPr lang="es-ES" sz="1200" dirty="0">
                <a:latin typeface="Open Sans" panose="020B0606030504020204" pitchFamily="34" charset="0"/>
                <a:hlinkClick r:id="rId2">
                  <a:extLst>
                    <a:ext uri="{A12FA001-AC4F-418D-AE19-62706E023703}">
                      <ahyp:hlinkClr xmlns:ahyp="http://schemas.microsoft.com/office/drawing/2018/hyperlinkcolor" val="tx"/>
                    </a:ext>
                  </a:extLst>
                </a:hlinkClick>
              </a:rPr>
              <a:t>47</a:t>
            </a:r>
            <a:r>
              <a:rPr lang="es-ES" sz="1200" dirty="0">
                <a:latin typeface="Open Sans" panose="020B0606030504020204" pitchFamily="34" charset="0"/>
              </a:rPr>
              <a:t> de este código.</a:t>
            </a:r>
          </a:p>
          <a:p>
            <a:pPr algn="just"/>
            <a:endParaRPr lang="es-ES" sz="1500" dirty="0"/>
          </a:p>
        </p:txBody>
      </p:sp>
    </p:spTree>
    <p:extLst>
      <p:ext uri="{BB962C8B-B14F-4D97-AF65-F5344CB8AC3E}">
        <p14:creationId xmlns:p14="http://schemas.microsoft.com/office/powerpoint/2010/main" val="656102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500" b="1" dirty="0">
                <a:latin typeface="+mj-lt"/>
              </a:rPr>
              <a:t>Articulo 49 Definición de las sanciones.</a:t>
            </a:r>
          </a:p>
          <a:p>
            <a:pPr algn="just"/>
            <a:endParaRPr lang="es-ES" sz="1500" dirty="0">
              <a:latin typeface="+mj-lt"/>
            </a:endParaRPr>
          </a:p>
          <a:p>
            <a:pPr algn="just"/>
            <a:r>
              <a:rPr lang="es-ES" sz="1500" dirty="0">
                <a:latin typeface="+mj-lt"/>
              </a:rPr>
              <a:t>1. La destitución e inhabilidad general implica:</a:t>
            </a:r>
          </a:p>
          <a:p>
            <a:pPr algn="just"/>
            <a:r>
              <a:rPr lang="es-ES" sz="1500" dirty="0">
                <a:latin typeface="+mj-lt"/>
              </a:rPr>
              <a:t>a) La terminación de la relación del servidor público o del particular con la administración, sin que importe que sea de libre nombramiento y remoción, de carrera o elección; o</a:t>
            </a:r>
          </a:p>
          <a:p>
            <a:pPr algn="just"/>
            <a:r>
              <a:rPr lang="es-ES" sz="1500" dirty="0">
                <a:latin typeface="+mj-lt"/>
              </a:rPr>
              <a:t>b) La desvinculación del cargo, en los casos previstos en la Constitución Política y la ley; o</a:t>
            </a:r>
          </a:p>
          <a:p>
            <a:pPr algn="just"/>
            <a:r>
              <a:rPr lang="es-ES" sz="1500" dirty="0">
                <a:latin typeface="+mj-lt"/>
              </a:rPr>
              <a:t>c) La terminación del contrato de trabajo; y</a:t>
            </a:r>
          </a:p>
          <a:p>
            <a:pPr algn="just"/>
            <a:r>
              <a:rPr lang="es-ES" sz="1500" dirty="0">
                <a:latin typeface="+mj-lt"/>
              </a:rPr>
              <a:t>d) En todos los casos anteriores, la imposibilidad de ejercer la función pública en cualquier cargo o función, por el término señalado en el fallo; y la exclusión del escalafón o carrera.</a:t>
            </a:r>
          </a:p>
          <a:p>
            <a:pPr algn="just"/>
            <a:endParaRPr lang="es-ES" sz="1500" dirty="0"/>
          </a:p>
        </p:txBody>
      </p:sp>
    </p:spTree>
    <p:extLst>
      <p:ext uri="{BB962C8B-B14F-4D97-AF65-F5344CB8AC3E}">
        <p14:creationId xmlns:p14="http://schemas.microsoft.com/office/powerpoint/2010/main" val="19423200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500" dirty="0">
                <a:latin typeface="+mj-lt"/>
              </a:rPr>
              <a:t>2. La suspensión implica la separación del ejercicio del cargo en cuyo desempeño se originó la falta disciplinaria y la inhabilidad especial, la imposibilidad de ejercer la función pública, en cualquier cargo distinto de aquel, por el término señalado en el fallo.</a:t>
            </a:r>
          </a:p>
          <a:p>
            <a:pPr algn="just"/>
            <a:endParaRPr lang="es-ES" sz="1500" dirty="0">
              <a:latin typeface="+mj-lt"/>
            </a:endParaRPr>
          </a:p>
          <a:p>
            <a:pPr algn="just"/>
            <a:r>
              <a:rPr lang="es-ES" sz="1500" dirty="0">
                <a:latin typeface="+mj-lt"/>
              </a:rPr>
              <a:t>3. La multa es una sanción de carácter pecuniario.</a:t>
            </a:r>
          </a:p>
          <a:p>
            <a:pPr algn="just"/>
            <a:endParaRPr lang="es-ES" sz="1500" dirty="0">
              <a:latin typeface="+mj-lt"/>
            </a:endParaRPr>
          </a:p>
          <a:p>
            <a:pPr algn="just"/>
            <a:r>
              <a:rPr lang="es-ES" sz="1500" dirty="0">
                <a:latin typeface="+mj-lt"/>
              </a:rPr>
              <a:t>4. La amonestación implica un llamado de atención, </a:t>
            </a:r>
            <a:r>
              <a:rPr lang="es-ES" sz="1500" u="sng" dirty="0">
                <a:latin typeface="+mj-lt"/>
              </a:rPr>
              <a:t>por escrito, que debe registrarse en la hoja de vida</a:t>
            </a:r>
            <a:r>
              <a:rPr lang="es-ES" sz="1500" dirty="0">
                <a:latin typeface="+mj-lt"/>
              </a:rPr>
              <a:t>.</a:t>
            </a:r>
          </a:p>
          <a:p>
            <a:pPr algn="just"/>
            <a:endParaRPr lang="es-ES" sz="1500" dirty="0"/>
          </a:p>
        </p:txBody>
      </p:sp>
    </p:spTree>
    <p:extLst>
      <p:ext uri="{BB962C8B-B14F-4D97-AF65-F5344CB8AC3E}">
        <p14:creationId xmlns:p14="http://schemas.microsoft.com/office/powerpoint/2010/main" val="20056260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r>
              <a:rPr lang="es-ES" sz="1500" b="1" dirty="0"/>
              <a:t>DELITOS CONTRA LA ADMINISTRACIÓN PÚBLICA</a:t>
            </a:r>
          </a:p>
          <a:p>
            <a:endParaRPr lang="es-ES" sz="1500" b="1" dirty="0"/>
          </a:p>
          <a:p>
            <a:pPr algn="just"/>
            <a:r>
              <a:rPr lang="es-ES" sz="1500" dirty="0"/>
              <a:t>Los delitos contra la Administración Publica son aquellos actos ilegales realizados por funcionarios o empleados públicos durante el ejercicio de sus funciones.</a:t>
            </a:r>
          </a:p>
          <a:p>
            <a:pPr algn="just"/>
            <a:endParaRPr lang="es-ES" sz="1500" dirty="0"/>
          </a:p>
          <a:p>
            <a:pPr algn="just"/>
            <a:r>
              <a:rPr lang="es-ES" sz="1500" dirty="0"/>
              <a:t>Las sanciones por la comisión de los delitos contra la Administración Pública pueden incluir penas privativas de la libertad, multas, inhabilidades para ejercer cargos públicos e indemnizaciones por los daños causados.</a:t>
            </a:r>
          </a:p>
          <a:p>
            <a:pPr algn="just"/>
            <a:endParaRPr lang="es-ES" sz="1500" dirty="0"/>
          </a:p>
          <a:p>
            <a:pPr algn="just"/>
            <a:r>
              <a:rPr lang="es-ES" sz="1500" dirty="0"/>
              <a:t>Los delitos contra la Administración Pública se encuentran consagrados en el titulo XV de la Ley 599 de 2000,  y entre ellos se encuentran los siguientes:</a:t>
            </a:r>
          </a:p>
          <a:p>
            <a:pPr algn="just"/>
            <a:endParaRPr lang="es-ES" sz="1500" dirty="0"/>
          </a:p>
        </p:txBody>
      </p:sp>
    </p:spTree>
    <p:extLst>
      <p:ext uri="{BB962C8B-B14F-4D97-AF65-F5344CB8AC3E}">
        <p14:creationId xmlns:p14="http://schemas.microsoft.com/office/powerpoint/2010/main" val="2106262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350" b="1" dirty="0">
                <a:latin typeface="Open Sans" panose="020B0606030504020204" pitchFamily="34" charset="0"/>
              </a:rPr>
              <a:t>ARTÍCULO 404. CONCUSIÓN.</a:t>
            </a:r>
            <a:r>
              <a:rPr lang="es-ES" sz="1350" dirty="0">
                <a:latin typeface="Open Sans" panose="020B0606030504020204" pitchFamily="34" charset="0"/>
              </a:rPr>
              <a:t> El servidor público que abusando de su cargo o de sus funciones constriña o induzca a alguien a dar o prometer al mismo servidor o a un tercero, dinero o cualquier otra utilidad indebidos, o los solicite, incurrirá en prisión de noventa y seis (96) a ciento ochenta (180) meses, multa de sesenta y seis punto sesenta y seis (66.66) a ciento cincuenta (150) salarios mínimos legales mensuales vigentes, e inhabilitación para el ejercicio de derechos y funciones públicas de ochenta (80) a ciento cuarenta y cuatro (144) meses.</a:t>
            </a:r>
          </a:p>
          <a:p>
            <a:pPr algn="just"/>
            <a:endParaRPr lang="es-ES" sz="1350" dirty="0">
              <a:latin typeface="Open Sans" panose="020B0606030504020204" pitchFamily="34" charset="0"/>
            </a:endParaRPr>
          </a:p>
          <a:p>
            <a:pPr algn="just"/>
            <a:r>
              <a:rPr lang="es-ES" sz="1350" b="1" dirty="0">
                <a:latin typeface="Open Sans" panose="020B0606030504020204" pitchFamily="34" charset="0"/>
              </a:rPr>
              <a:t>ARTÍCULO 405. COHECHO PROPIO.</a:t>
            </a:r>
            <a:r>
              <a:rPr lang="es-ES" sz="1350" dirty="0">
                <a:latin typeface="Open Sans" panose="020B0606030504020204" pitchFamily="34" charset="0"/>
              </a:rPr>
              <a:t>  El servidor público que reciba para sí o para otro, dinero u otra utilidad, o acepte promesa remuneratoria, directa o indirectamente, para retardar u omitir un acto propio de su cargo, o para ejecutar uno contrario a sus deberes oficiales, incurrirá en prisión de ochenta (80) a ciento cuarenta y cuatro (144) meses, multa de sesenta y seis punto sesenta y seis (66.66) a ciento cincuenta (150) salarios mínimos legales mensuales vigentes, e inhabilitación para el ejercicio de derechos y funciones públicas de ochenta (80) a ciento cuarenta y cuatro (144) meses.</a:t>
            </a:r>
            <a:endParaRPr lang="es-ES" sz="1350" dirty="0"/>
          </a:p>
        </p:txBody>
      </p:sp>
    </p:spTree>
    <p:extLst>
      <p:ext uri="{BB962C8B-B14F-4D97-AF65-F5344CB8AC3E}">
        <p14:creationId xmlns:p14="http://schemas.microsoft.com/office/powerpoint/2010/main" val="40271203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200" b="1" dirty="0">
                <a:latin typeface="Open Sans" panose="020B0606030504020204" pitchFamily="34" charset="0"/>
              </a:rPr>
              <a:t>ARTÍCULO 406. COHECHO IMPROPIO.</a:t>
            </a:r>
            <a:r>
              <a:rPr lang="es-ES" sz="1200" dirty="0">
                <a:latin typeface="Open Sans" panose="020B0606030504020204" pitchFamily="34" charset="0"/>
              </a:rPr>
              <a:t> El servidor público que acepte para sí o para otro, dinero u otra utilidad o promesa remuneratoria, directa o indirecta, por acto que deba ejecutar en el desempeño de sus funciones, incurrirá en prisión de sesenta y cuatro (64) a ciento veintiséis (126) meses, multa de sesenta y seis punto sesenta y seis (66.66) a ciento cincuenta (150) salarios mínimos legales mensuales vigentes, e inhabilitación para el ejercicio de derechos y funciones públicas de ochenta (80) a ciento cuarenta y cuatro (144) meses.</a:t>
            </a:r>
          </a:p>
          <a:p>
            <a:pPr algn="just"/>
            <a:r>
              <a:rPr lang="es-ES" sz="1200" dirty="0">
                <a:latin typeface="Open Sans" panose="020B0606030504020204" pitchFamily="34" charset="0"/>
              </a:rPr>
              <a:t>El servidor público que reciba dinero u otra utilidad de persona que tenga interés en asunto sometido a su conocimiento, incurrirá en prisión de treinta y dos (32) a noventa (90) meses, multa de cuarenta (40) a setenta y cinco (75) salarios mínimos legales mensuales vigentes, e inhabilitación para el ejercicio de derechos y funciones públicas por ochenta (80) meses.</a:t>
            </a:r>
          </a:p>
          <a:p>
            <a:pPr algn="just"/>
            <a:endParaRPr lang="es-ES" sz="1200" dirty="0">
              <a:latin typeface="Open Sans" panose="020B0606030504020204" pitchFamily="34" charset="0"/>
            </a:endParaRPr>
          </a:p>
          <a:p>
            <a:pPr algn="just"/>
            <a:r>
              <a:rPr lang="es-ES" sz="1200" b="1" dirty="0">
                <a:latin typeface="Open Sans" panose="020B0606030504020204" pitchFamily="34" charset="0"/>
              </a:rPr>
              <a:t>ARTÍCULO 407. COHECHO POR DAR U OFRECER.</a:t>
            </a:r>
            <a:r>
              <a:rPr lang="es-ES" sz="1200" dirty="0">
                <a:latin typeface="Open Sans" panose="020B0606030504020204" pitchFamily="34" charset="0"/>
              </a:rPr>
              <a:t> El que dé u ofrezca dinero u otra utilidad a servidor público, en los casos previstos en los dos artículos anteriores, incurrirá en prisión de cuarenta y ocho (48) a ciento ocho (108) meses, multa de sesenta y seis punto sesenta y seis (66.66) a ciento cincuenta (150) salarios mínimos legales mensuales vigentes, e inhabilitación para el ejercicio de derechos y funciones públicas de ochenta (80) a ciento cuarenta y cuatro (144) meses.</a:t>
            </a:r>
          </a:p>
          <a:p>
            <a:pPr algn="just"/>
            <a:endParaRPr lang="es-ES" sz="1200" dirty="0">
              <a:latin typeface="Open Sans" panose="020B0606030504020204" pitchFamily="34" charset="0"/>
            </a:endParaRPr>
          </a:p>
        </p:txBody>
      </p:sp>
    </p:spTree>
    <p:extLst>
      <p:ext uri="{BB962C8B-B14F-4D97-AF65-F5344CB8AC3E}">
        <p14:creationId xmlns:p14="http://schemas.microsoft.com/office/powerpoint/2010/main" val="4727512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r>
              <a:rPr lang="es-ES" sz="1200" b="1" dirty="0">
                <a:latin typeface="Open Sans" panose="020B0606030504020204" pitchFamily="34" charset="0"/>
              </a:rPr>
              <a:t>ARTÍCULO 411. TRAFICO DE INFLUENCIAS DE SERVIDOR PÚBLICO.</a:t>
            </a:r>
            <a:r>
              <a:rPr lang="es-ES" sz="1200" dirty="0">
                <a:latin typeface="Open Sans" panose="020B0606030504020204" pitchFamily="34" charset="0"/>
              </a:rPr>
              <a:t> El servidor público que utilice indebidamente, en provecho propio o de un tercero, influencias derivadas del ejercicio del cargo o de la función, con el fin de obtener cualquier beneficio de parte de servidor público en asunto que éste se encuentre conociendo o haya de conocer, incurrirá en prisión de sesenta y cuatro (64) a ciento cuarenta y cuatro (144) meses, multa de ciento treinta y tres punto treinta y tres (133.33) a trescientos (300) salarios mínimos legales mensuales vigentes, e inhabilitación para el ejercicio de derechos y funciones públicas de ochenta (80) a ciento cuarenta y cuatro (144) meses.</a:t>
            </a:r>
            <a:endParaRPr lang="es-ES" sz="1200" b="1" dirty="0">
              <a:latin typeface="Open Sans" panose="020B0606030504020204" pitchFamily="34" charset="0"/>
            </a:endParaRPr>
          </a:p>
          <a:p>
            <a:pPr algn="just"/>
            <a:endParaRPr lang="es-ES" sz="750" dirty="0"/>
          </a:p>
          <a:p>
            <a:pPr algn="just"/>
            <a:r>
              <a:rPr lang="es-ES" sz="1200" b="1" dirty="0">
                <a:latin typeface="Open Sans" panose="020B0606030504020204" pitchFamily="34" charset="0"/>
              </a:rPr>
              <a:t>ARTÍCULO 413. PREVARICATO POR ACCIÓN.</a:t>
            </a:r>
            <a:r>
              <a:rPr lang="es-ES" sz="1200" dirty="0">
                <a:latin typeface="Open Sans" panose="020B0606030504020204" pitchFamily="34" charset="0"/>
              </a:rPr>
              <a:t> El servidor público que profiera resolución, dictamen o concepto manifiestamente contrario a la ley, incurrirá en prisión de cuarenta y ocho (48) a ciento cuarenta y cuatro (144) meses, multa de sesenta y seis punto sesenta y seis (66.66) a trescientos (300) salarios mínimos legales mensuales vigentes, e inhabilitación para el ejercicio de derechos y funciones públicas de ochenta (80) a ciento cuarenta y cuatro (144) meses.</a:t>
            </a:r>
          </a:p>
          <a:p>
            <a:pPr algn="just"/>
            <a:endParaRPr lang="es-ES" sz="750" dirty="0">
              <a:latin typeface="Open Sans" panose="020B0606030504020204" pitchFamily="34" charset="0"/>
            </a:endParaRPr>
          </a:p>
          <a:p>
            <a:pPr algn="just"/>
            <a:r>
              <a:rPr lang="es-ES" sz="1200" b="1" dirty="0">
                <a:latin typeface="Open Sans" panose="020B0606030504020204" pitchFamily="34" charset="0"/>
              </a:rPr>
              <a:t>ARTÍCULO 414. PREVARICATO POR OMISIÓN.</a:t>
            </a:r>
            <a:r>
              <a:rPr lang="es-ES" sz="1200" dirty="0">
                <a:latin typeface="Open Sans" panose="020B0606030504020204" pitchFamily="34" charset="0"/>
              </a:rPr>
              <a:t> El servidor público que omita, retarde, </a:t>
            </a:r>
            <a:r>
              <a:rPr lang="es-ES" sz="1200" dirty="0" err="1">
                <a:latin typeface="Open Sans" panose="020B0606030504020204" pitchFamily="34" charset="0"/>
              </a:rPr>
              <a:t>rehuse</a:t>
            </a:r>
            <a:r>
              <a:rPr lang="es-ES" sz="1200" dirty="0">
                <a:latin typeface="Open Sans" panose="020B0606030504020204" pitchFamily="34" charset="0"/>
              </a:rPr>
              <a:t> o deniegue un acto propio de sus funciones, incurrirá en prisión de treinta y dos (32) a noventa (90) meses, multa de trece punto treinta y tres (13.33) a setenta y cinco (75) salarios mínimos legales mensuales vigentes, e inhabilitación para el ejercicio de derechos y funciones públicas por ochenta (80) meses.</a:t>
            </a:r>
          </a:p>
          <a:p>
            <a:pPr algn="just"/>
            <a:endParaRPr lang="es-ES" sz="1500" dirty="0"/>
          </a:p>
        </p:txBody>
      </p:sp>
    </p:spTree>
    <p:extLst>
      <p:ext uri="{BB962C8B-B14F-4D97-AF65-F5344CB8AC3E}">
        <p14:creationId xmlns:p14="http://schemas.microsoft.com/office/powerpoint/2010/main" val="3329625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788" dirty="0">
              <a:solidFill>
                <a:srgbClr val="4B4949"/>
              </a:solidFill>
              <a:latin typeface="Open Sans" panose="020B0606030504020204" pitchFamily="34" charset="0"/>
            </a:endParaRPr>
          </a:p>
          <a:p>
            <a:pPr algn="just"/>
            <a:r>
              <a:rPr lang="es-ES" sz="1350" dirty="0">
                <a:latin typeface="Open Sans" panose="020B0606030504020204" pitchFamily="34" charset="0"/>
              </a:rPr>
              <a:t>Finalmente, el </a:t>
            </a:r>
            <a:r>
              <a:rPr lang="es-ES" sz="1350" b="1" dirty="0">
                <a:latin typeface="Open Sans" panose="020B0606030504020204" pitchFamily="34" charset="0"/>
              </a:rPr>
              <a:t>Decreto Municipal No. 145 del 05 de noviembre de 2021 </a:t>
            </a:r>
            <a:r>
              <a:rPr lang="es-ES" sz="1350" dirty="0">
                <a:latin typeface="Open Sans" panose="020B0606030504020204" pitchFamily="34" charset="0"/>
              </a:rPr>
              <a:t>“POR EL CUAL SE ADOPTAN LOS VALORES DEL SERVIDOR PÚBLICO MEDIANTE EL CODIGO DE INTEGRIDAD Y SE DEROGA EL DECRETO MUNICIPAL 098 DE 2003” establece en su articulo tercero los siguientes valores y políticas orientadoras dentro de la Administración Municipal de El Carmen de Viboral.</a:t>
            </a:r>
          </a:p>
          <a:p>
            <a:pPr algn="just"/>
            <a:endParaRPr lang="es-ES" sz="1350" dirty="0">
              <a:latin typeface="Open Sans" panose="020B0606030504020204" pitchFamily="34" charset="0"/>
            </a:endParaRPr>
          </a:p>
          <a:p>
            <a:pPr algn="just"/>
            <a:r>
              <a:rPr lang="es-ES" sz="1350" dirty="0">
                <a:latin typeface="Open Sans" panose="020B0606030504020204" pitchFamily="34" charset="0"/>
              </a:rPr>
              <a:t>HONESTIDAD</a:t>
            </a:r>
          </a:p>
          <a:p>
            <a:pPr algn="just"/>
            <a:r>
              <a:rPr lang="es-ES" sz="1350" dirty="0">
                <a:latin typeface="Open Sans" panose="020B0606030504020204" pitchFamily="34" charset="0"/>
              </a:rPr>
              <a:t>RESPETO</a:t>
            </a:r>
          </a:p>
          <a:p>
            <a:pPr algn="just"/>
            <a:r>
              <a:rPr lang="es-ES" sz="1350" dirty="0">
                <a:latin typeface="Open Sans" panose="020B0606030504020204" pitchFamily="34" charset="0"/>
              </a:rPr>
              <a:t>COMPROMISO</a:t>
            </a:r>
          </a:p>
          <a:p>
            <a:pPr algn="just"/>
            <a:r>
              <a:rPr lang="es-ES" sz="1350" dirty="0">
                <a:latin typeface="Open Sans" panose="020B0606030504020204" pitchFamily="34" charset="0"/>
              </a:rPr>
              <a:t>DILIGENCIA</a:t>
            </a:r>
          </a:p>
          <a:p>
            <a:pPr algn="just"/>
            <a:r>
              <a:rPr lang="es-ES" sz="1350" dirty="0">
                <a:latin typeface="Open Sans" panose="020B0606030504020204" pitchFamily="34" charset="0"/>
              </a:rPr>
              <a:t>JUSTICIA</a:t>
            </a:r>
          </a:p>
          <a:p>
            <a:pPr algn="just"/>
            <a:endParaRPr lang="es-ES" sz="1350" dirty="0">
              <a:latin typeface="Open Sans" panose="020B0606030504020204" pitchFamily="34" charset="0"/>
            </a:endParaRPr>
          </a:p>
          <a:p>
            <a:pPr algn="just"/>
            <a:r>
              <a:rPr lang="es-ES" sz="1350" dirty="0">
                <a:latin typeface="Open Sans" panose="020B0606030504020204" pitchFamily="34" charset="0"/>
              </a:rPr>
              <a:t>POLITICAS DE INTEGRIDAD QUE HACEN PARTE DE ESTE CODIGO </a:t>
            </a:r>
          </a:p>
        </p:txBody>
      </p:sp>
    </p:spTree>
    <p:extLst>
      <p:ext uri="{BB962C8B-B14F-4D97-AF65-F5344CB8AC3E}">
        <p14:creationId xmlns:p14="http://schemas.microsoft.com/office/powerpoint/2010/main" val="8989368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28701" y="1753465"/>
            <a:ext cx="6959312" cy="1223531"/>
          </a:xfrm>
        </p:spPr>
        <p:txBody>
          <a:bodyPr>
            <a:noAutofit/>
          </a:bodyPr>
          <a:lstStyle/>
          <a:p>
            <a:endParaRPr lang="es-MX" sz="1200" dirty="0"/>
          </a:p>
          <a:p>
            <a:r>
              <a:rPr lang="es-MX" sz="6600" dirty="0"/>
              <a:t>Gracias. </a:t>
            </a:r>
            <a:endParaRPr lang="es-CO" sz="6600" dirty="0"/>
          </a:p>
        </p:txBody>
      </p:sp>
    </p:spTree>
    <p:extLst>
      <p:ext uri="{BB962C8B-B14F-4D97-AF65-F5344CB8AC3E}">
        <p14:creationId xmlns:p14="http://schemas.microsoft.com/office/powerpoint/2010/main" val="165845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963461" y="963292"/>
            <a:ext cx="7369790" cy="2903487"/>
          </a:xfrm>
          <a:prstGeom prst="rect">
            <a:avLst/>
          </a:prstGeom>
          <a:noFill/>
        </p:spPr>
        <p:txBody>
          <a:bodyPr wrap="square">
            <a:spAutoFit/>
          </a:bodyPr>
          <a:lstStyle/>
          <a:p>
            <a:pPr marL="37465" marR="45720" algn="ctr">
              <a:lnSpc>
                <a:spcPct val="97000"/>
              </a:lnSpc>
              <a:spcAft>
                <a:spcPts val="0"/>
              </a:spcAft>
            </a:pPr>
            <a:endParaRPr lang="es-CO" sz="1800" b="1" dirty="0">
              <a:effectLst/>
              <a:latin typeface="Arial" panose="020B0604020202020204" pitchFamily="34" charset="0"/>
              <a:ea typeface="Times New Roman" panose="02020603050405020304" pitchFamily="18" charset="0"/>
            </a:endParaRPr>
          </a:p>
          <a:p>
            <a:pPr marL="37465" marR="45720" algn="ctr">
              <a:lnSpc>
                <a:spcPct val="97000"/>
              </a:lnSpc>
              <a:spcAft>
                <a:spcPts val="0"/>
              </a:spcAft>
            </a:pPr>
            <a:r>
              <a:rPr lang="es-CO" sz="1800" b="1" dirty="0">
                <a:effectLst/>
                <a:latin typeface="Arial" panose="020B0604020202020204" pitchFamily="34" charset="0"/>
                <a:ea typeface="Times New Roman" panose="02020603050405020304" pitchFamily="18" charset="0"/>
              </a:rPr>
              <a:t> </a:t>
            </a:r>
            <a:endParaRPr lang="es-CO" sz="1800" b="1" dirty="0">
              <a:latin typeface="Times New Roman" panose="02020603050405020304" pitchFamily="18" charset="0"/>
              <a:ea typeface="Times New Roman" panose="02020603050405020304" pitchFamily="18"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6.  Obtener permisos y licencias en los casos previstos en la Ley y en este reglamento.</a:t>
            </a:r>
          </a:p>
          <a:p>
            <a:pPr marL="37465" marR="45720">
              <a:lnSpc>
                <a:spcPct val="97000"/>
              </a:lnSpc>
              <a:spcAft>
                <a:spcPts val="0"/>
              </a:spcAft>
            </a:pPr>
            <a:endParaRPr lang="es-ES" sz="12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7.  Recibir tratamiento cortés con arreglo a los principios básicos de las relaciones humanas.</a:t>
            </a:r>
          </a:p>
          <a:p>
            <a:pPr marL="37465" marR="45720">
              <a:lnSpc>
                <a:spcPct val="97000"/>
              </a:lnSpc>
              <a:spcAft>
                <a:spcPts val="0"/>
              </a:spcAft>
            </a:pPr>
            <a:endParaRPr lang="es-ES" sz="12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8.  Participar en concursos que le permitan obtener promociones dentro del servicio.</a:t>
            </a:r>
          </a:p>
          <a:p>
            <a:pPr marL="37465" marR="45720">
              <a:lnSpc>
                <a:spcPct val="97000"/>
              </a:lnSpc>
              <a:spcAft>
                <a:spcPts val="0"/>
              </a:spcAft>
            </a:pPr>
            <a:endParaRPr lang="es-ES" sz="12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9,  Obtener el reconocimiento y pago oportuno de las prestaciones.</a:t>
            </a:r>
          </a:p>
          <a:p>
            <a:pPr marL="37465" marR="45720">
              <a:lnSpc>
                <a:spcPct val="97000"/>
              </a:lnSpc>
              <a:spcAft>
                <a:spcPts val="0"/>
              </a:spcAft>
            </a:pPr>
            <a:endParaRPr lang="es-ES" sz="12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nSpc>
                <a:spcPct val="97000"/>
              </a:lnSpc>
              <a:spcAft>
                <a:spcPts val="0"/>
              </a:spcAft>
            </a:pPr>
            <a:r>
              <a:rPr lang="es-ES" sz="1200" dirty="0">
                <a:effectLst/>
                <a:latin typeface="Arial" panose="020B0604020202020204" pitchFamily="34" charset="0"/>
                <a:ea typeface="Times New Roman" panose="02020603050405020304" pitchFamily="18" charset="0"/>
                <a:cs typeface="Arial" panose="020B0604020202020204" pitchFamily="34" charset="0"/>
              </a:rPr>
              <a:t>10. Los derechos consagrados en la Constitución, los tratados internacionales ratificados por el Congreso, las leyes, las ordenanzas, los acuerdos municipales, los reglamentos y manuales de funciones, las convenciones colectivas y los contratos de trabajo. (Artículo 37 de la Ley 1952 de 2019).</a:t>
            </a:r>
          </a:p>
          <a:p>
            <a:pPr marL="37465" marR="45720">
              <a:lnSpc>
                <a:spcPct val="97000"/>
              </a:lnSpc>
              <a:spcAft>
                <a:spcPts val="0"/>
              </a:spcAft>
            </a:pPr>
            <a:endParaRPr lang="es-ES" sz="1000" dirty="0">
              <a:latin typeface="Arial" panose="020B0604020202020204" pitchFamily="34" charset="0"/>
              <a:ea typeface="Times New Roman" panose="02020603050405020304" pitchFamily="18" charset="0"/>
              <a:cs typeface="Arial" panose="020B0604020202020204" pitchFamily="34"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2602960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4FAB73BC-B049-4115-A692-8D63A059BFB8}" type="slidenum">
              <a:rPr lang="en-US" smtClean="0"/>
              <a:t>110</a:t>
            </a:fld>
            <a:endParaRPr lang="en-US" dirty="0"/>
          </a:p>
        </p:txBody>
      </p:sp>
    </p:spTree>
    <p:extLst>
      <p:ext uri="{BB962C8B-B14F-4D97-AF65-F5344CB8AC3E}">
        <p14:creationId xmlns:p14="http://schemas.microsoft.com/office/powerpoint/2010/main" val="18888767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4FAB73BC-B049-4115-A692-8D63A059BFB8}" type="slidenum">
              <a:rPr lang="en-US" smtClean="0"/>
              <a:t>111</a:t>
            </a:fld>
            <a:endParaRPr lang="en-US" dirty="0"/>
          </a:p>
        </p:txBody>
      </p:sp>
    </p:spTree>
    <p:extLst>
      <p:ext uri="{BB962C8B-B14F-4D97-AF65-F5344CB8AC3E}">
        <p14:creationId xmlns:p14="http://schemas.microsoft.com/office/powerpoint/2010/main" val="421434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596369"/>
          </a:xfrm>
          <a:prstGeom prst="rect">
            <a:avLst/>
          </a:prstGeom>
          <a:noFill/>
        </p:spPr>
        <p:txBody>
          <a:bodyPr wrap="square">
            <a:spAutoFit/>
          </a:bodyPr>
          <a:lstStyle/>
          <a:p>
            <a:pPr algn="just"/>
            <a:endParaRPr lang="es-CO" sz="1000" dirty="0">
              <a:effectLst/>
              <a:latin typeface="Times New Roman" panose="02020603050405020304" pitchFamily="18" charset="0"/>
              <a:ea typeface="Times New Roman" panose="02020603050405020304" pitchFamily="18" charset="0"/>
            </a:endParaRPr>
          </a:p>
          <a:p>
            <a:pPr algn="ctr"/>
            <a:r>
              <a:rPr lang="es-CO" sz="1200" b="1" dirty="0">
                <a:solidFill>
                  <a:srgbClr val="080808"/>
                </a:solidFill>
                <a:effectLst/>
                <a:latin typeface="Arial" panose="020B0604020202020204" pitchFamily="34" charset="0"/>
                <a:ea typeface="Arial" panose="020B0604020202020204" pitchFamily="34" charset="0"/>
              </a:rPr>
              <a:t>DEBERES</a:t>
            </a:r>
            <a:endParaRPr lang="es-CO" sz="1000" b="1" dirty="0">
              <a:solidFill>
                <a:srgbClr val="080808"/>
              </a:solidFill>
              <a:latin typeface="Arial" panose="020B0604020202020204" pitchFamily="34" charset="0"/>
              <a:ea typeface="Times New Roman" panose="02020603050405020304" pitchFamily="18" charset="0"/>
            </a:endParaRPr>
          </a:p>
          <a:p>
            <a:pPr algn="just"/>
            <a:r>
              <a:rPr lang="es-MX" sz="1200" dirty="0">
                <a:effectLst/>
                <a:latin typeface="Arial" panose="020B0604020202020204" pitchFamily="34" charset="0"/>
                <a:ea typeface="Times New Roman" panose="02020603050405020304" pitchFamily="18" charset="0"/>
              </a:rPr>
              <a:t>Son deberes de todos los servidores públicos del Municipio de El Carmen de Viboral, de conformidad con el artículo 38 de la</a:t>
            </a:r>
            <a:r>
              <a:rPr lang="es-MX" sz="1200" b="1" dirty="0">
                <a:effectLst/>
                <a:latin typeface="Arial" panose="020B0604020202020204" pitchFamily="34" charset="0"/>
                <a:ea typeface="Times New Roman" panose="02020603050405020304" pitchFamily="18" charset="0"/>
              </a:rPr>
              <a:t> Lay 1952 de 2019, </a:t>
            </a:r>
            <a:r>
              <a:rPr lang="es-MX" sz="1200" dirty="0">
                <a:effectLst/>
                <a:latin typeface="Arial" panose="020B0604020202020204" pitchFamily="34" charset="0"/>
                <a:ea typeface="Times New Roman" panose="02020603050405020304" pitchFamily="18" charset="0"/>
              </a:rPr>
              <a:t>los siguientes:</a:t>
            </a:r>
            <a:r>
              <a:rPr lang="es-MX" sz="1200" dirty="0">
                <a:solidFill>
                  <a:srgbClr val="1C1C1C"/>
                </a:solidFill>
                <a:effectLst/>
                <a:latin typeface="Arial" panose="020B0604020202020204" pitchFamily="34" charset="0"/>
                <a:ea typeface="Arial" panose="020B0604020202020204" pitchFamily="34" charset="0"/>
              </a:rPr>
              <a:t> </a:t>
            </a:r>
            <a:endParaRPr lang="es-CO" sz="1200" dirty="0">
              <a:effectLst/>
              <a:latin typeface="Times New Roman" panose="02020603050405020304" pitchFamily="18" charset="0"/>
              <a:ea typeface="Times New Roman" panose="02020603050405020304" pitchFamily="18" charset="0"/>
            </a:endParaRPr>
          </a:p>
          <a:p>
            <a:pPr marL="228600" indent="-228600" algn="just">
              <a:buAutoNum type="arabicPeriod"/>
            </a:pPr>
            <a:r>
              <a:rPr lang="es-MX" sz="1200" dirty="0">
                <a:solidFill>
                  <a:srgbClr val="000000"/>
                </a:solidFill>
                <a:effectLst/>
                <a:latin typeface="Arial" panose="020B0604020202020204" pitchFamily="34" charset="0"/>
                <a:ea typeface="Times New Roman" panose="02020603050405020304" pitchFamily="18" charset="0"/>
              </a:rPr>
              <a:t>Cumplir y hacer que se cumplan los deberes contenidos en la Constitución, los tratados de derechos humanos y derecho internacional humanitario, los demás ratificados por el Congreso, las leyes, los decretos, las ordenanzas, los acuerdos distritales y municipales, los estatutos, de la entidad, los reglamentos y los manuales de funciones, las decisiones judiciales y disciplinarias, las convenciones colectivas, los contratos de trabajo y las órdenes superiores emitidas por funcionario competente.</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2. Acatar las órdenes e instrucciones contenidas en las Directivas Presidenciales cuyo objeto sea la promoción de los derechos humanos y la aplicación del Derecho Internacional Humanitario y el manejo del orden público. </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3. Cumplir con diligencia, eficiencia e imparcialidad el servicio que le sea encomendado y abstenerse de cualquier acto u omisión que cause la suspensión o perturbación injusticia de un servicio esencial, o que implique abuso indebido del cargo o función.</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sym typeface="Arial"/>
              </a:rPr>
              <a:t>4. Formular, decidir oportunamente o ejecutar los planes de desarrollo y los presupuestos.</a:t>
            </a:r>
          </a:p>
          <a:p>
            <a:pPr algn="just"/>
            <a:endParaRPr lang="es-CO" sz="8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421916"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06188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963461" y="744217"/>
            <a:ext cx="7369790" cy="3354765"/>
          </a:xfrm>
          <a:prstGeom prst="rect">
            <a:avLst/>
          </a:prstGeom>
          <a:noFill/>
        </p:spPr>
        <p:txBody>
          <a:bodyPr wrap="square">
            <a:spAutoFit/>
          </a:bodyPr>
          <a:lstStyle/>
          <a:p>
            <a:pPr algn="just"/>
            <a:endParaRPr lang="es-CO" sz="8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5. Utilizar los bienes y recursos asignados para el desempeño de su empleo, cargo o función, las facultades que le sean atribuidas, o la información reservada a que tenga acceso por razón de su función, en forma exclusiva para los fines a que están afectos.</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6. Custodiar y cuidar la documentación e información que por razón de su empleo, cargo o función conserve bajo su cuidado o a la cual tenga acceso, e impedir o evitar la sustracción, destrucción, ocultamiento o utilización indebidos.</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7. Tratar con respeto, imparcialidad y rectitud a las personas con que tenga relación por razón del servicio.</a:t>
            </a:r>
            <a:endParaRPr lang="es-CO" sz="1200" dirty="0">
              <a:effectLst/>
              <a:latin typeface="Times New Roman" panose="02020603050405020304" pitchFamily="18" charset="0"/>
              <a:ea typeface="Times New Roman" panose="02020603050405020304" pitchFamily="18"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8. Cumplir las disposiciones que sus superiores jerárquicos adopten en ejercicio de sus atribuciones, siempre que no sean contrarias a la Constitución Nacional y a las leyes vigentes, y atender los requerimientos y citaciones de las autoridades competentes.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sym typeface="Arial"/>
              </a:rPr>
              <a:t> </a:t>
            </a: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9. Desempeñar el empleo, cargo o función sin obtener o pretender beneficios adicionales a las contraprestaciones legales y convencionales cuando a ellas tenga derecho.</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10. Acreditar los requisitos exigidos por la ley para la posesión y el desempeño del cargo.</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11. Realizar personalmente las tareas que le sean confiadas, responder por el ejercicio de la autoridad que se le delegue, así como por la ejecución de las órdenes que imparta, sin que en las situaciones anteriores quede exento de la responsabilidad que le incumbe por la correspondiente a sus subordinados.</a:t>
            </a:r>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459675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469540"/>
          </a:xfrm>
          <a:prstGeom prst="rect">
            <a:avLst/>
          </a:prstGeom>
          <a:noFill/>
        </p:spPr>
        <p:txBody>
          <a:bodyPr wrap="square">
            <a:spAutoFit/>
          </a:bodyPr>
          <a:lstStyle/>
          <a:p>
            <a:pPr marL="37465" marR="45720" algn="ctr">
              <a:lnSpc>
                <a:spcPct val="97000"/>
              </a:lnSpc>
              <a:spcAft>
                <a:spcPts val="0"/>
              </a:spcAft>
            </a:pPr>
            <a:r>
              <a:rPr lang="es-CO" sz="1800" b="1" dirty="0">
                <a:effectLst/>
                <a:latin typeface="Arial" panose="020B0604020202020204" pitchFamily="34" charset="0"/>
                <a:ea typeface="Times New Roman" panose="02020603050405020304" pitchFamily="18" charset="0"/>
              </a:rPr>
              <a:t> </a:t>
            </a:r>
            <a:endParaRPr lang="es-CO" sz="16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12. Dedicar la totalidad del tiempo reglamentario de trabajo al desempeño de las funciones encomendadas, salvo las excepciones legales.</a:t>
            </a:r>
            <a:endParaRPr lang="es-MX" sz="1200" dirty="0">
              <a:latin typeface="Arial" panose="020B0604020202020204" pitchFamily="34" charset="0"/>
              <a:ea typeface="Times New Roman" panose="02020603050405020304" pitchFamily="18" charset="0"/>
              <a:cs typeface="Arial" panose="020B0604020202020204"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13. Resolver los asuntos en el orden en que hayan ingresado al despacho, salvo prelación legal o urgencia manifiesta.</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14. Motivar las decisiones que lo requieran, de conformidad con la ley.</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15. Registrar en la oficina de recursos humanos, o en la que haga sus veces, su domicilio o dirección de residencia y teléfono, y dar aviso oportuno de cualquier cambio.</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16. Ejercer sus funciones consultando permanentemente los intereses del bien común, y teniendo siempre presente que los servicios que presta constituyen el reconocimiento y efectividad de un derecho y buscan la satisfacción de las necesidades generales de todos los ciudadanos.</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17. Permitir a los representantes del Ministerio Publico, fiscales, jueces y demás autoridades competentes el acceso inmediato a los lugares donde deban adelantar sus actuaciones e investigaciones y el examen de los libros de registro, documentos y diligencias correspondientes. Así mismo, prestarles la colaboración necesaria para el desempeño de sus funciones.</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18. Permanecer en el desempeño de sus labores mientras no se haya hecho cargo de ellas quien deba reemplazarlo, salvo autorización legal, reglamentaria, o de quien deba proveer el cargo.</a:t>
            </a:r>
            <a:endParaRPr lang="es-CO" sz="1200" dirty="0">
              <a:effectLst/>
              <a:latin typeface="Arial" pitchFamily="34" charset="0"/>
              <a:ea typeface="Times New Roman" panose="02020603050405020304" pitchFamily="18" charset="0"/>
              <a:cs typeface="Arial" pitchFamily="34"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527981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970318"/>
          </a:xfrm>
          <a:prstGeom prst="rect">
            <a:avLst/>
          </a:prstGeom>
          <a:noFill/>
        </p:spPr>
        <p:txBody>
          <a:bodyPr wrap="square">
            <a:spAutoFit/>
          </a:bodyPr>
          <a:lstStyle/>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rPr>
              <a:t>19. Hacer los descuentos conforme a la ley o a las órdenes de autoridad judicial y girar en el término que señale la ley o la autoridad judicial los dineros correspondientes.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20. Dictar los reglamentos o manuales de funciones de la entidad, así como los internos sobre el trámite del derecho de petición.</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21. Calificar a los funcionarios o empleados en la oportunidad y condiciones previstas por la ley o el reglamento.</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22. Vigilar y salvaguardar los bienes y valores que le han sido encomendados y cuidar que sean utilizados debida y racionalmente, de conformidad con los fines a que han sido destinados.</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23. Responder por la conservación de los útiles, equipos, muebles y bienes confiados a su guarda o administración y rendir cuenta oportuna de su utilización.</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24. Explicar inmediata y satisfactoriamente al nominador, a la Procuraduría General de la Nación o a la Personería, cuando estos lo requieran, la procedencia del incremento patrimonial obtenido durante el ejercicio del cargo, función o servicio.</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25. Denunciar los delitos, contravenciones y faltas disciplinarias de los cuales tuviere conocimiento, salvo las excepciones de ley.</a:t>
            </a:r>
            <a:endParaRPr kumimoji="0" lang="es-CO"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sym typeface="Arial"/>
              </a:rPr>
              <a:t>26. Poner en conocimiento del superior los hechos que puedan perjudicar el funcionamiento de la administración y proponer las iniciativas que estime útiles para el mejoramiento del servicio.</a:t>
            </a:r>
            <a:r>
              <a:rPr lang="es-ES" sz="1200" dirty="0">
                <a:solidFill>
                  <a:srgbClr val="000000"/>
                </a:solidFill>
                <a:effectLst/>
                <a:latin typeface="Arial" panose="020B0604020202020204" pitchFamily="34" charset="0"/>
                <a:ea typeface="Times New Roman" panose="02020603050405020304" pitchFamily="18" charset="0"/>
              </a:rPr>
              <a:t> </a:t>
            </a:r>
            <a:endParaRPr lang="es-CO" sz="12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endParaRPr lang="es-CO" sz="800" dirty="0">
              <a:effectLst/>
              <a:latin typeface="Times New Roman" panose="02020603050405020304" pitchFamily="18" charset="0"/>
              <a:ea typeface="Times New Roman" panose="02020603050405020304" pitchFamily="18" charset="0"/>
            </a:endParaRPr>
          </a:p>
          <a:p>
            <a:pPr algn="just"/>
            <a:endParaRPr lang="es-ES" sz="1000" dirty="0">
              <a:latin typeface="Arial" panose="020B0604020202020204" pitchFamily="34"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45045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600986"/>
          </a:xfrm>
          <a:prstGeom prst="rect">
            <a:avLst/>
          </a:prstGeom>
          <a:noFill/>
        </p:spPr>
        <p:txBody>
          <a:bodyPr wrap="square">
            <a:spAutoFit/>
          </a:bodyPr>
          <a:lstStyle/>
          <a:p>
            <a:pPr algn="just"/>
            <a:endParaRPr lang="es-CO" sz="1200" dirty="0">
              <a:effectLst/>
              <a:latin typeface="Arial" pitchFamily="34" charset="0"/>
              <a:ea typeface="Times New Roman" panose="02020603050405020304" pitchFamily="18" charset="0"/>
              <a:cs typeface="Arial" pitchFamily="34"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27. Publicar en las dependencias de la respectiva entidad, en sitio visible, y en la página web, una vez por mes, en lenguaje sencillo y accesible al ciudadano común, una lista de las licitaciones declaradas desiertas y de los contratos adjudicados, que incluirá el objeto y su valor y el nombre del adjudicatario.</a:t>
            </a:r>
            <a:endParaRPr lang="es-MX" sz="1200" dirty="0">
              <a:solidFill>
                <a:srgbClr val="000000"/>
              </a:solidFill>
              <a:effectLst/>
              <a:latin typeface="Arial" panose="020B0604020202020204"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28. Hacer las apropiaciones en los presupuestos y girar directamente a las contralorías departamentales y municipales, como a la Contraloría General de la Republica dentro del término legal, las partidas por concepto de la cuota de vigilancia fiscal, siempre y cuando lo permita el flujo de caja.</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29. Controlar el cumplimiento de las finalidades, objetivos, políticas y programas que deban ser observados por los particulares cuando se les atribuyan funciones públicas.</a:t>
            </a:r>
            <a:endParaRPr lang="es-MX" sz="1200" dirty="0">
              <a:latin typeface="Arial" panose="020B0604020202020204" pitchFamily="34" charset="0"/>
              <a:ea typeface="Times New Roman" panose="02020603050405020304" pitchFamily="18" charset="0"/>
              <a:cs typeface="Arial" panose="020B0604020202020204"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30. Ordenar en su condición de jefe inmediato, adelantar el trámite de jurisdicción coactiva en la respectiva entidad, para el cobro de la sanción de multa, cuando el pago no se hubiere efectuado oportunamente.</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31. Ejercer, dentro de los términos legales, la jurisdicción coactiva para el cobro de las sanciones de multa.</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32. Adoptar el Sistema de Control Interno y la función independiente de Auditoria Interna de que trata la Ley </a:t>
            </a: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hlinkClick r:id="rId2"/>
              </a:rPr>
              <a:t>87 </a:t>
            </a: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de 1993 y demás normas que la modifiquen o complementen.</a:t>
            </a:r>
            <a:endParaRPr kumimoji="0" lang="es-CO" sz="1200" b="0" i="0" u="none" strike="noStrike" kern="0" cap="none" spc="0" normalizeH="0" baseline="0" noProof="0" dirty="0">
              <a:ln>
                <a:noFill/>
              </a:ln>
              <a:solidFill>
                <a:srgbClr val="000000"/>
              </a:solidFill>
              <a:effectLst/>
              <a:uLnTx/>
              <a:uFillTx/>
              <a:latin typeface="Arial" pitchFamily="34" charset="0"/>
              <a:ea typeface="Times New Roman" panose="02020603050405020304" pitchFamily="18" charset="0"/>
              <a:cs typeface="Arial"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0"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itchFamily="34" charset="0"/>
                <a:sym typeface="Arial"/>
              </a:rPr>
              <a:t>33. Implementar el Control Disciplinario Interno al más alto nivel jerárquico del organismo o entidad pública, asegurando su autonomía e independencia y el principio de segunda instancia, de acuerdo con las recomendaciones que para el efecto señale el Departamento Administrativo de la Función Pública.</a:t>
            </a:r>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77186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5690789"/>
          </a:xfrm>
          <a:prstGeom prst="rect">
            <a:avLst/>
          </a:prstGeom>
          <a:noFill/>
        </p:spPr>
        <p:txBody>
          <a:bodyPr wrap="square">
            <a:spAutoFit/>
          </a:bodyPr>
          <a:lstStyle/>
          <a:p>
            <a:pPr algn="just"/>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34. Adoptar el Sistema de Contabilidad Pública y el Sistema Integrado de Información Financiera (SIIF), así como los demás sistemas de información a que se encuentre obligada la administración pública, siempre y cuando existan los recursos presupuestales para el efecto.</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35. Recibir, tramitar y resolver las quejas y denuncias que presenten los ciudadanos en ejercicio de la vigilancia de la función administrativa del Estado.</a:t>
            </a: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36. Ofrecer garantías a los servidores públicos o a los particulares que denuncien acciones u omisiones antijurídicas de los subalternos o particulares que administren recursos públicos o ejerzan funciones públicas.</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37. Publicar en la página web de la respectiva entidad, los informes de gestión, resultados, financieros y contables que se determinen por autoridad competente, para efectos del control social de que trata la Ley </a:t>
            </a:r>
            <a:r>
              <a:rPr lang="es-MX" sz="1200" u="none" strike="noStrike" dirty="0">
                <a:solidFill>
                  <a:srgbClr val="000000"/>
                </a:solidFill>
                <a:effectLst/>
                <a:latin typeface="Arial" panose="020B0604020202020204" pitchFamily="34" charset="0"/>
                <a:ea typeface="Times New Roman" panose="02020603050405020304" pitchFamily="18" charset="0"/>
                <a:cs typeface="Arial" pitchFamily="34" charset="0"/>
                <a:hlinkClick r:id="rId2"/>
              </a:rPr>
              <a:t>489 </a:t>
            </a:r>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de 1998 y demás normas vigentes.</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38. Crear y facilitar la operación de mecanismos de recepción y emisión permanente de información a la ciudadanía, que faciliten a esta el conocimiento periódico de la actuación administrativa, los informes de gestión y los más importantes proyectos a desarrollar.</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39. Actuar con imparcialidad, asegurando y garantizando los derechos de todas las personas, sin ningún género de discriminación, respetando el orden de inscripción, ingreso de solicitudes y peticiones ciudadanas, acatando los términos de ley.</a:t>
            </a:r>
            <a:endParaRPr lang="es-CO" sz="1200" dirty="0">
              <a:effectLst/>
              <a:latin typeface="Arial" pitchFamily="34" charset="0"/>
              <a:ea typeface="Times New Roman" panose="02020603050405020304" pitchFamily="18" charset="0"/>
              <a:cs typeface="Arial" pitchFamily="34" charset="0"/>
            </a:endParaRPr>
          </a:p>
          <a:p>
            <a:pPr algn="just"/>
            <a:endParaRPr lang="es-CO" sz="1100" dirty="0">
              <a:effectLst/>
              <a:latin typeface="Times New Roman" panose="02020603050405020304" pitchFamily="18"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pPr algn="just">
              <a:lnSpc>
                <a:spcPct val="97000"/>
              </a:lnSpc>
            </a:pPr>
            <a:endParaRPr lang="es-ES" sz="1000" dirty="0">
              <a:latin typeface="Arial" panose="020B0604020202020204" pitchFamily="34" charset="0"/>
              <a:ea typeface="Times New Roman" panose="02020603050405020304" pitchFamily="18" charset="0"/>
            </a:endParaRPr>
          </a:p>
          <a:p>
            <a:pPr algn="just">
              <a:lnSpc>
                <a:spcPct val="97000"/>
              </a:lnSpc>
            </a:pPr>
            <a:r>
              <a:rPr lang="es-ES" sz="1000" dirty="0">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endParaRPr lang="es-ES" sz="1000" dirty="0">
              <a:solidFill>
                <a:srgbClr val="000000"/>
              </a:solidFill>
              <a:latin typeface="Arial" panose="020B0604020202020204" pitchFamily="34" charset="0"/>
              <a:ea typeface="Times New Roman" panose="02020603050405020304" pitchFamily="18" charset="0"/>
            </a:endParaRPr>
          </a:p>
          <a:p>
            <a:endParaRPr lang="es-ES" sz="1000" dirty="0">
              <a:solidFill>
                <a:srgbClr val="000000"/>
              </a:solidFill>
              <a:effectLst/>
              <a:latin typeface="Arial" panose="020B0604020202020204" pitchFamily="34" charset="0"/>
              <a:ea typeface="Times New Roman" panose="02020603050405020304" pitchFamily="18" charset="0"/>
            </a:endParaRPr>
          </a:p>
          <a:p>
            <a:pPr algn="just"/>
            <a:endParaRPr lang="es-ES" sz="1000" dirty="0">
              <a:solidFill>
                <a:srgbClr val="000000"/>
              </a:solidFill>
              <a:effectLst/>
              <a:latin typeface="Arial" panose="020B0604020202020204" pitchFamily="34" charset="0"/>
              <a:ea typeface="Times New Roman" panose="02020603050405020304" pitchFamily="18" charset="0"/>
            </a:endParaRPr>
          </a:p>
          <a:p>
            <a:pPr algn="just"/>
            <a:r>
              <a:rPr lang="es-ES" sz="1000" dirty="0">
                <a:solidFill>
                  <a:srgbClr val="000000"/>
                </a:solidFill>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endParaRPr lang="es-CO" sz="800" dirty="0">
              <a:effectLst/>
              <a:latin typeface="Times New Roman" panose="02020603050405020304" pitchFamily="18" charset="0"/>
              <a:ea typeface="Times New Roman" panose="02020603050405020304" pitchFamily="18" charset="0"/>
            </a:endParaRPr>
          </a:p>
          <a:p>
            <a:pPr algn="just"/>
            <a:endParaRPr lang="es-ES" sz="1000" dirty="0">
              <a:latin typeface="Arial" panose="020B0604020202020204" pitchFamily="34"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430289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2308324"/>
          </a:xfrm>
          <a:prstGeom prst="rect">
            <a:avLst/>
          </a:prstGeom>
          <a:noFill/>
        </p:spPr>
        <p:txBody>
          <a:bodyPr wrap="square">
            <a:spAutoFit/>
          </a:bodyPr>
          <a:lstStyle/>
          <a:p>
            <a:pPr algn="just"/>
            <a:r>
              <a:rPr lang="es-ES" sz="1000" dirty="0">
                <a:solidFill>
                  <a:srgbClr val="000000"/>
                </a:solidFill>
                <a:effectLst/>
                <a:latin typeface="Arial" panose="020B0604020202020204" pitchFamily="34" charset="0"/>
                <a:ea typeface="Times New Roman" panose="02020603050405020304" pitchFamily="18" charset="0"/>
              </a:rPr>
              <a:t> </a:t>
            </a:r>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40. Acatar y poner en práctica los mecanismos que se diseñen para facilitar la participación de la comunidad en la planeación del desarrollo, la concertación y la toma de decisiones en la gestión administrativa de acuerdo a lo preceptuado en la ley.</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41. Llevar en debida forma los libros de registro de la ejecución presupuestal de ingresos y gastos, y los de contabilidad financiera.</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42. Capacitarse y actualizarse en el área donde desempeña su función.</a:t>
            </a:r>
            <a:endParaRPr lang="es-CO" sz="1200" dirty="0">
              <a:effectLst/>
              <a:latin typeface="Arial" pitchFamily="34" charset="0"/>
              <a:ea typeface="Times New Roman" panose="02020603050405020304" pitchFamily="18" charset="0"/>
              <a:cs typeface="Arial" pitchFamily="34" charset="0"/>
            </a:endParaRPr>
          </a:p>
          <a:p>
            <a:pPr algn="just"/>
            <a:r>
              <a:rPr lang="es-MX" sz="1200" dirty="0">
                <a:solidFill>
                  <a:srgbClr val="000000"/>
                </a:solidFill>
                <a:effectLst/>
                <a:latin typeface="Arial" panose="020B0604020202020204" pitchFamily="34" charset="0"/>
                <a:ea typeface="Times New Roman" panose="02020603050405020304" pitchFamily="18" charset="0"/>
                <a:cs typeface="Arial" pitchFamily="34" charset="0"/>
              </a:rPr>
              <a:t>43. Enviar a la Procuraduría General de la Nación dentro de los cinco (5) días siguientes a la ejecutoria del fallo judicial, administrativo o fiscal, salvo disposición en contrario, la información que de acuerdo con la ley los servidores públicos están obligados a remitir, referida a las sanciones penales y disciplinarias impuestas, y a las causas de inhabilidad que se deriven de las relaciones contractuales con el Estado, de los fallos con responsabilidad fiscal, de las declaraciones de perdida de investidura y de las condenas proferidas en ejercicio de la acción de repetición o del llamamiento en garantía.</a:t>
            </a:r>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745931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389639"/>
            <a:ext cx="7369790" cy="6458115"/>
          </a:xfrm>
          <a:prstGeom prst="rect">
            <a:avLst/>
          </a:prstGeom>
          <a:noFill/>
        </p:spPr>
        <p:txBody>
          <a:bodyPr wrap="square">
            <a:spAutoFit/>
          </a:bodyPr>
          <a:lstStyle/>
          <a:p>
            <a:pPr marL="37465" marR="45720" algn="ctr">
              <a:lnSpc>
                <a:spcPct val="97000"/>
              </a:lnSpc>
              <a:spcAft>
                <a:spcPts val="0"/>
              </a:spcAft>
            </a:pPr>
            <a:r>
              <a:rPr lang="es-CO" sz="1200" b="1" dirty="0">
                <a:effectLst/>
                <a:latin typeface="Arial" panose="020B0604020202020204" pitchFamily="34" charset="0"/>
                <a:ea typeface="Times New Roman" panose="02020603050405020304" pitchFamily="18" charset="0"/>
                <a:cs typeface="Arial" pitchFamily="34" charset="0"/>
              </a:rPr>
              <a:t> </a:t>
            </a:r>
            <a:r>
              <a:rPr lang="es-MX" sz="1200" b="1" dirty="0">
                <a:effectLst/>
                <a:latin typeface="Arial" panose="020B0604020202020204" pitchFamily="34" charset="0"/>
                <a:ea typeface="Times New Roman" panose="02020603050405020304" pitchFamily="18" charset="0"/>
                <a:cs typeface="Arial" panose="020B0604020202020204" pitchFamily="34" charset="0"/>
              </a:rPr>
              <a:t>PROHIBICIONES</a:t>
            </a:r>
          </a:p>
          <a:p>
            <a:pPr marL="37465" marR="45720" algn="ctr">
              <a:lnSpc>
                <a:spcPct val="97000"/>
              </a:lnSpc>
              <a:spcAft>
                <a:spcPts val="0"/>
              </a:spcAft>
            </a:pPr>
            <a:endParaRPr lang="es-MX" sz="1200" b="1" dirty="0">
              <a:latin typeface="Arial" panose="020B0604020202020204" pitchFamily="34" charset="0"/>
              <a:ea typeface="Times New Roman" panose="02020603050405020304" pitchFamily="18" charset="0"/>
              <a:cs typeface="Arial" panose="020B0604020202020204" pitchFamily="34" charset="0"/>
            </a:endParaRPr>
          </a:p>
          <a:p>
            <a:pPr algn="just">
              <a:tabLst>
                <a:tab pos="1631950" algn="l"/>
              </a:tabLst>
            </a:pPr>
            <a:r>
              <a:rPr lang="es-MX"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Está Prohibido para todos los servidores públicos del Municipio de El Carmen de Viboral, de conformidad con el artículo 39 de La Lay 1952 de 2019, los siguientes:</a:t>
            </a:r>
          </a:p>
          <a:p>
            <a:pPr algn="just">
              <a:tabLst>
                <a:tab pos="1631950" algn="l"/>
              </a:tabLst>
            </a:pP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Incumplir los deberes o abusar de los derechos o extralimitar las funciones contenidas en la Constitución, los Tratados Internacionales ratificados por el Congreso, las leyes, los decretos, las ordenanzas, los acuerdos distritales y municipales, los estatutos de la entidad, los reglamentos y los manuales de funciones, las decisiones judiciales y disciplinarias, las convenciones colectivas y los contratos de trabajo.</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 Imponer a otro servidor público trabajos ajenos a sus funciones o impedirle el cumplimiento de sus deberes.</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 Solicitar, directa o indirectamente, dadivas, agasajos, regalos, favores o cualquier otra clase de beneficios.</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4. Aceptar, sin permiso de la autoridad correspondiente, cargos, honores o recompensas provenientes de organismos internacionales o gobiernos extranjeros, o celebrar contratos con estos, sin previa autorización del Gobierno.</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 Ocupar o tomar indebidamente oficinas o edificios públicos.</a:t>
            </a:r>
            <a:endParaRPr lang="es-CO" sz="115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 Ejecutar actos de violencia contra superior, subalterno o compañeros de trabajo, o demás servidores públicos.</a:t>
            </a:r>
          </a:p>
          <a:p>
            <a:pPr algn="just"/>
            <a:r>
              <a:rPr lang="es-CO" sz="115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7. Omitir, negar, retardar o entrabar el despacho de los asuntos a su cargo o la prestación del servicio a que está obligado.</a:t>
            </a:r>
            <a:endParaRPr lang="es-CO" sz="1150" dirty="0">
              <a:effectLst/>
              <a:latin typeface="Arial" pitchFamily="34" charset="0"/>
              <a:ea typeface="Times New Roman" panose="02020603050405020304" pitchFamily="18" charset="0"/>
              <a:cs typeface="Arial" pitchFamily="34" charset="0"/>
            </a:endParaRPr>
          </a:p>
          <a:p>
            <a:pPr algn="just"/>
            <a:r>
              <a:rPr lang="es-CO" sz="1150" dirty="0">
                <a:solidFill>
                  <a:srgbClr val="000000"/>
                </a:solidFill>
                <a:effectLst/>
                <a:latin typeface="Arial" panose="020B0604020202020204" pitchFamily="34" charset="0"/>
                <a:ea typeface="Times New Roman" panose="02020603050405020304" pitchFamily="18" charset="0"/>
                <a:cs typeface="Arial" pitchFamily="34" charset="0"/>
              </a:rPr>
              <a:t>8. Omitir, retardar o no suministrar debida y oportuna respuesta a las peticiones respetuosas de los particulares o a solicitudes de las autoridades, así como retenerlas o enviarlas a destinatario diferente de aquel a quien corresponda su conocimiento.</a:t>
            </a:r>
            <a:endParaRPr lang="es-CO" sz="1150" dirty="0">
              <a:effectLst/>
              <a:latin typeface="Arial" pitchFamily="34" charset="0"/>
              <a:ea typeface="Times New Roman" panose="02020603050405020304" pitchFamily="18" charset="0"/>
              <a:cs typeface="Arial" pitchFamily="34"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marL="37465" marR="45720" lvl="0" indent="0" algn="ctr" defTabSz="914400" rtl="0" eaLnBrk="1" fontAlgn="auto" latinLnBrk="0" hangingPunct="1">
              <a:lnSpc>
                <a:spcPct val="97000"/>
              </a:lnSpc>
              <a:spcBef>
                <a:spcPts val="0"/>
              </a:spcBef>
              <a:spcAft>
                <a:spcPts val="0"/>
              </a:spcAft>
              <a:buClr>
                <a:srgbClr val="000000"/>
              </a:buClr>
              <a:buSzTx/>
              <a:buFont typeface="Arial"/>
              <a:buNone/>
              <a:tabLst/>
              <a:defRPr/>
            </a:pPr>
            <a:r>
              <a:rPr lang="es-ES" dirty="0">
                <a:effectLst/>
                <a:latin typeface="Arial" panose="020B0604020202020204" pitchFamily="34" charset="0"/>
                <a:ea typeface="Times New Roman" panose="02020603050405020304" pitchFamily="18" charset="0"/>
                <a:cs typeface="Arial" panose="020B0604020202020204" pitchFamily="34" charset="0"/>
              </a:rPr>
              <a:t> </a:t>
            </a:r>
            <a:r>
              <a:rPr lang="es-ES"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s-ES" b="1" i="0" u="none" strike="noStrike" kern="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sym typeface="Arial"/>
              </a:rPr>
              <a:t> </a:t>
            </a:r>
            <a:endParaRPr lang="es-CO" sz="1000" dirty="0">
              <a:effectLst/>
              <a:latin typeface="Times New Roman" panose="02020603050405020304" pitchFamily="18" charset="0"/>
              <a:ea typeface="Times New Roman" panose="02020603050405020304" pitchFamily="18" charset="0"/>
            </a:endParaRPr>
          </a:p>
          <a:p>
            <a:pPr algn="just"/>
            <a:r>
              <a:rPr lang="es-ES" sz="1000" dirty="0">
                <a:solidFill>
                  <a:srgbClr val="000000"/>
                </a:solidFill>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pPr algn="just">
              <a:lnSpc>
                <a:spcPct val="97000"/>
              </a:lnSpc>
            </a:pPr>
            <a:endParaRPr lang="es-ES" sz="1000" dirty="0">
              <a:latin typeface="Arial" panose="020B0604020202020204" pitchFamily="34" charset="0"/>
              <a:ea typeface="Times New Roman" panose="02020603050405020304" pitchFamily="18" charset="0"/>
            </a:endParaRPr>
          </a:p>
          <a:p>
            <a:pPr algn="just">
              <a:lnSpc>
                <a:spcPct val="97000"/>
              </a:lnSpc>
            </a:pPr>
            <a:r>
              <a:rPr lang="es-ES" sz="1000" dirty="0">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lnSpc>
                <a:spcPct val="97000"/>
              </a:lnSpc>
            </a:pPr>
            <a:endParaRPr lang="es-ES" sz="1000" dirty="0">
              <a:effectLst/>
              <a:latin typeface="Arial" panose="020B0604020202020204" pitchFamily="34" charset="0"/>
              <a:ea typeface="Times New Roman" panose="02020603050405020304" pitchFamily="18" charset="0"/>
            </a:endParaRPr>
          </a:p>
          <a:p>
            <a:endParaRPr lang="es-ES" sz="1000" dirty="0">
              <a:solidFill>
                <a:srgbClr val="000000"/>
              </a:solidFill>
              <a:latin typeface="Arial" panose="020B0604020202020204" pitchFamily="34" charset="0"/>
              <a:ea typeface="Times New Roman" panose="02020603050405020304" pitchFamily="18" charset="0"/>
            </a:endParaRPr>
          </a:p>
          <a:p>
            <a:endParaRPr lang="es-ES" sz="1000" dirty="0">
              <a:solidFill>
                <a:srgbClr val="000000"/>
              </a:solidFill>
              <a:effectLst/>
              <a:latin typeface="Arial" panose="020B0604020202020204" pitchFamily="34" charset="0"/>
              <a:ea typeface="Times New Roman" panose="02020603050405020304" pitchFamily="18" charset="0"/>
            </a:endParaRPr>
          </a:p>
          <a:p>
            <a:pPr algn="just"/>
            <a:endParaRPr lang="es-ES" sz="1000" dirty="0">
              <a:solidFill>
                <a:srgbClr val="000000"/>
              </a:solidFill>
              <a:effectLst/>
              <a:latin typeface="Arial" panose="020B0604020202020204" pitchFamily="34" charset="0"/>
              <a:ea typeface="Times New Roman" panose="02020603050405020304" pitchFamily="18" charset="0"/>
            </a:endParaRPr>
          </a:p>
          <a:p>
            <a:pPr algn="just"/>
            <a:r>
              <a:rPr lang="es-ES" sz="1000" dirty="0">
                <a:solidFill>
                  <a:srgbClr val="000000"/>
                </a:solidFill>
                <a:effectLst/>
                <a:latin typeface="Arial" panose="020B0604020202020204" pitchFamily="34" charset="0"/>
                <a:ea typeface="Times New Roman" panose="02020603050405020304" pitchFamily="18" charset="0"/>
              </a:rPr>
              <a:t> </a:t>
            </a:r>
            <a:endParaRPr lang="es-CO" sz="800" dirty="0">
              <a:effectLst/>
              <a:latin typeface="Times New Roman" panose="02020603050405020304" pitchFamily="18" charset="0"/>
              <a:ea typeface="Times New Roman" panose="02020603050405020304" pitchFamily="18" charset="0"/>
            </a:endParaRPr>
          </a:p>
          <a:p>
            <a:pPr algn="just"/>
            <a:endParaRPr lang="es-CO" sz="1000" dirty="0">
              <a:effectLst/>
              <a:latin typeface="Arial" panose="020B0604020202020204" pitchFamily="34" charset="0"/>
              <a:ea typeface="Times New Roman" panose="02020603050405020304" pitchFamily="18" charset="0"/>
              <a:cs typeface="Arial" panose="020B0604020202020204" pitchFamily="34" charset="0"/>
            </a:endParaRPr>
          </a:p>
          <a:p>
            <a:pPr algn="just"/>
            <a:endParaRPr lang="es-CO" sz="800" dirty="0">
              <a:effectLst/>
              <a:latin typeface="Times New Roman" panose="02020603050405020304" pitchFamily="18" charset="0"/>
              <a:ea typeface="Times New Roman" panose="02020603050405020304" pitchFamily="18" charset="0"/>
            </a:endParaRPr>
          </a:p>
          <a:p>
            <a:pPr algn="just"/>
            <a:endParaRPr lang="es-ES" sz="1000" dirty="0">
              <a:latin typeface="Arial" panose="020B0604020202020204" pitchFamily="34" charset="0"/>
              <a:ea typeface="Times New Roman" panose="02020603050405020304" pitchFamily="18" charset="0"/>
            </a:endParaRPr>
          </a:p>
          <a:p>
            <a:pPr algn="just"/>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039830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fontScale="92500"/>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lnSpc>
                <a:spcPct val="200000"/>
              </a:lnSpc>
              <a:buNone/>
            </a:pPr>
            <a:r>
              <a:rPr lang="es-CO" sz="1400" dirty="0">
                <a:solidFill>
                  <a:srgbClr val="000000"/>
                </a:solidFill>
                <a:latin typeface="Arial"/>
                <a:ea typeface="Arial"/>
                <a:cs typeface="Arial"/>
                <a:sym typeface="Arial"/>
              </a:rPr>
              <a:t>Los planes institucionales de cada entidad deben incluir obligatoriamente programas de inducción y de reinducción, los cuales se definen como procesos de formación y capacitación dirigidos a facilitar y a fortalecer la integración del empleado a la cultura organizacional, a desarrollar en éste habilidades gerenciales y de servicio público y suministrarle información necesaria para el mejor conocimiento de la función pública y de la entidad, estimulando el aprendizaje y el desarrollo individual y organizacional, en un contexto metodológico flexible, integral, práctico y participativo. </a:t>
            </a:r>
          </a:p>
        </p:txBody>
      </p:sp>
    </p:spTree>
    <p:extLst>
      <p:ext uri="{BB962C8B-B14F-4D97-AF65-F5344CB8AC3E}">
        <p14:creationId xmlns:p14="http://schemas.microsoft.com/office/powerpoint/2010/main" val="76732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
        <p:nvSpPr>
          <p:cNvPr id="7" name="CuadroTexto 6">
            <a:extLst>
              <a:ext uri="{FF2B5EF4-FFF2-40B4-BE49-F238E27FC236}">
                <a16:creationId xmlns:a16="http://schemas.microsoft.com/office/drawing/2014/main" id="{459D0D55-8FAE-4248-B712-7DAF1BDE0B28}"/>
              </a:ext>
            </a:extLst>
          </p:cNvPr>
          <p:cNvSpPr txBox="1"/>
          <p:nvPr/>
        </p:nvSpPr>
        <p:spPr>
          <a:xfrm>
            <a:off x="1080995" y="629081"/>
            <a:ext cx="6848475" cy="3600986"/>
          </a:xfrm>
          <a:prstGeom prst="rect">
            <a:avLst/>
          </a:prstGeom>
          <a:noFill/>
        </p:spPr>
        <p:txBody>
          <a:bodyPr wrap="square">
            <a:spAutoFit/>
          </a:bodyPr>
          <a:lstStyle/>
          <a:p>
            <a:pPr algn="just"/>
            <a:r>
              <a:rPr lang="es-CO" sz="1200" dirty="0">
                <a:solidFill>
                  <a:srgbClr val="000000"/>
                </a:solidFill>
                <a:effectLst/>
                <a:latin typeface="Arial" pitchFamily="34" charset="0"/>
                <a:ea typeface="Times New Roman" panose="02020603050405020304" pitchFamily="18" charset="0"/>
                <a:cs typeface="Arial" panose="020B0604020202020204" pitchFamily="34" charset="0"/>
              </a:rPr>
              <a:t>9. Ausentarse del cumplimiento de la función, cargo o servicio sin justificación.</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 Constituirse en acreedor o deudor de alguna persona interesada directa o indirectamente en los asuntos a su cargo, de sus representantes o apoderados, de sus parientes dentro del cuarto grado de consanguinidad, segundo de afinidad o primero civil, o de su cónyuge o compañero o compañera permanente.</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11. Incumplir de manera reiterada e injusticia obligaciones civiles, laborales: comerciales o de familia impuestas en decisiones judiciales o admitidas en diligencia de conciliación.</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12. Ocasionar daño o dar lugar a la perdida de bienes, elementos, expedientes o documentos que hayan llegado a su poder por razón de sus funciones.</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13. Desempeñar simultáneamente más de un empleo público o recibir más de una asignación que provenga del tesoro público, o de empresas o de instituciones en las que tenga parte mayoritaria el Estado, salvo los casos expresamente determinados por la ley. Entiéndase por tesoro público el de la Nación, las entidades territoriales y las descentralizadas.</a:t>
            </a: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14. Ordenar el pago o percibir remuneración oficial por servicios no prestados, o por cuantía superior a la legal, o reconocer y cancelar pensiones irregularmente reconocidas, o efectuar avances prohibidos por la ley o los reglamentos.</a:t>
            </a:r>
            <a:endParaRPr lang="es-CO" sz="1200" dirty="0">
              <a:effectLst/>
              <a:latin typeface="Arial" pitchFamily="34" charset="0"/>
              <a:ea typeface="Times New Roman" panose="02020603050405020304" pitchFamily="18" charset="0"/>
              <a:cs typeface="Arial" pitchFamily="34" charset="0"/>
            </a:endParaRPr>
          </a:p>
          <a:p>
            <a:pPr algn="just"/>
            <a:r>
              <a:rPr lang="es-CO" sz="1200" dirty="0">
                <a:effectLst/>
                <a:latin typeface="Arial" pitchFamily="34" charset="0"/>
                <a:ea typeface="Times New Roman" panose="02020603050405020304" pitchFamily="18" charset="0"/>
                <a:cs typeface="Arial" pitchFamily="34" charset="0"/>
              </a:rPr>
              <a:t>15. Nombrar o elegir, para el desempeño de cargos públicos, personas que no reúnan los requisitos constitucionales, legales o reglamentarios, o darles posesión a sabiendas de tal situación</a:t>
            </a:r>
          </a:p>
        </p:txBody>
      </p:sp>
    </p:spTree>
    <p:extLst>
      <p:ext uri="{BB962C8B-B14F-4D97-AF65-F5344CB8AC3E}">
        <p14:creationId xmlns:p14="http://schemas.microsoft.com/office/powerpoint/2010/main" val="3164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416320"/>
          </a:xfrm>
          <a:prstGeom prst="rect">
            <a:avLst/>
          </a:prstGeom>
          <a:noFill/>
        </p:spPr>
        <p:txBody>
          <a:bodyPr wrap="square">
            <a:spAutoFit/>
          </a:bodyPr>
          <a:lstStyle/>
          <a:p>
            <a:pPr algn="just"/>
            <a:r>
              <a:rPr lang="es-CO" sz="1200" dirty="0">
                <a:solidFill>
                  <a:srgbClr val="000000"/>
                </a:solidFill>
                <a:effectLst/>
                <a:latin typeface="Arial" pitchFamily="34" charset="0"/>
                <a:ea typeface="Times New Roman" panose="02020603050405020304" pitchFamily="18" charset="0"/>
                <a:cs typeface="Arial" panose="020B0604020202020204" pitchFamily="34" charset="0"/>
              </a:rPr>
              <a:t>. Reproducir actos administrativos suspendidos o anulados por la jurisdicción contenciosa-administrativa, o proceder contra resolución o providencia ejecutoriadas del superior.</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17. Permitir tolerar o facilitar el ejercicio ilegal de profesiones reguladas por la ley.</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18. Dar lugar al acceso o exhibir expedientes, documentos o archivos a personas no autorizadas.</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19. Proferir expresiones injuriosas o calumniosas contra cualquier servidor público o contra personas con las que tenga relación por razón del servicio.</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20. Incumplir cualquier decisión judicial, fiscal, administrativa, o disciplinaria en razón o con ocasión del cargo o funciones, u obstaculizar su ejecución.</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21. Gestionar directa o indirectamente, a título personal, o en representación de terceros; en asuntos que estuvieron a su cargo.</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22. Distinguir, excluir, restringir o preferir, con base en motivos de raza, color, linaje u origen nacional o étnico que tengan por objeto o por resultado anular o menoscabar el reconocimiento, goce o ejercicio, en condiciones de igualdad, de los derechos humanos y libertades fundamentales en las esferas política, económica, social, cultural, o en cualquier otra de la vida pública. (ARTÍCULO 1, Convención Internacional sobre Eliminación de Todas las Formas de Discriminación Racial, aprobada en Colombia mediante la Ley 22 de 1981).</a:t>
            </a:r>
          </a:p>
          <a:p>
            <a:pPr algn="just"/>
            <a:r>
              <a:rPr lang="es-CO" sz="1200" dirty="0">
                <a:effectLst/>
                <a:latin typeface="Arial" panose="020B0604020202020204" pitchFamily="34" charset="0"/>
                <a:ea typeface="Times New Roman" panose="02020603050405020304" pitchFamily="18" charset="0"/>
                <a:cs typeface="Arial" pitchFamily="34" charset="0"/>
              </a:rPr>
              <a:t>23. Ejercer la docencia por un número superior a cinco horas semanales dentro de la jornada laboral, salvo lo previsto en la </a:t>
            </a:r>
            <a:r>
              <a:rPr lang="es-CO" sz="1200" u="none" strike="noStrike" dirty="0">
                <a:solidFill>
                  <a:srgbClr val="0563C1"/>
                </a:solidFill>
                <a:effectLst/>
                <a:latin typeface="Arial" panose="020B0604020202020204" pitchFamily="34" charset="0"/>
                <a:ea typeface="Times New Roman" panose="02020603050405020304" pitchFamily="18" charset="0"/>
                <a:cs typeface="Arial" pitchFamily="34" charset="0"/>
                <a:hlinkClick r:id="rId2"/>
              </a:rPr>
              <a:t>Ley Estatutaria</a:t>
            </a:r>
            <a:r>
              <a:rPr lang="es-CO" sz="1200" dirty="0">
                <a:effectLst/>
                <a:latin typeface="Arial" panose="020B0604020202020204" pitchFamily="34" charset="0"/>
                <a:ea typeface="Times New Roman" panose="02020603050405020304" pitchFamily="18" charset="0"/>
                <a:cs typeface="Arial" pitchFamily="34" charset="0"/>
              </a:rPr>
              <a:t> </a:t>
            </a:r>
            <a:r>
              <a:rPr lang="es-CO" sz="1200" u="none" strike="noStrike" dirty="0">
                <a:solidFill>
                  <a:srgbClr val="0563C1"/>
                </a:solidFill>
                <a:effectLst/>
                <a:latin typeface="Arial" panose="020B0604020202020204" pitchFamily="34" charset="0"/>
                <a:ea typeface="Times New Roman" panose="02020603050405020304" pitchFamily="18" charset="0"/>
                <a:cs typeface="Arial" pitchFamily="34" charset="0"/>
                <a:hlinkClick r:id="rId2"/>
              </a:rPr>
              <a:t>de la Administración de Justicia.</a:t>
            </a:r>
            <a:endParaRPr lang="es-CO" sz="1000" dirty="0">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42281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3785652"/>
          </a:xfrm>
          <a:prstGeom prst="rect">
            <a:avLst/>
          </a:prstGeom>
          <a:noFill/>
        </p:spPr>
        <p:txBody>
          <a:bodyPr wrap="square">
            <a:spAutoFit/>
          </a:bodyPr>
          <a:lstStyle/>
          <a:p>
            <a:pPr algn="just"/>
            <a:r>
              <a:rPr lang="es-CO" sz="1200" dirty="0">
                <a:solidFill>
                  <a:srgbClr val="000000"/>
                </a:solidFill>
                <a:effectLst/>
                <a:latin typeface="Arial" pitchFamily="34" charset="0"/>
                <a:ea typeface="Times New Roman" panose="02020603050405020304" pitchFamily="18" charset="0"/>
                <a:cs typeface="Arial" panose="020B0604020202020204" pitchFamily="34" charset="0"/>
              </a:rPr>
              <a:t>24. Manifestar indebidamente en acto público o por los medios de comunicación, opiniones o criterios dirigidos a influir para que la decisión contenida en sentencias judiciales, fallos disciplinarios, administrativos o fiscales sean favorables a los intereses de la entidad a la cual se encuentra vinculado, en su propio beneficio o de un tercero</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25. Prescindir del reparto cuando sea obligatorio hacerlo o efectuarlo en forma irregular.</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26. Infringir las disposiciones sobre honorarios o tarifas de los profesionales liberales o auxiliares de la justicia y/o el arancel judicial, en cuantía injusta y excesiva.</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27. Tener a su servicio, en forma estable para las labores propias de su despacho, personas ajenas a la entidad.</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28. Propiciar, organizar o participar en huelgas, paros o suspensión de actividades o disminución del ritmo de trabajo, cuando se trate de servicios públicos esenciales definidos por el legislador.</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29. Adquirir, por si o por interpuesta persona, bienes que se vendan por su gestión o influir para que otros los adquieran, salvo las excepciones legales.</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30. Proporcionar noticias o informes sobre asuntos de la administración, cuando no este facultado para hacerlo.</a:t>
            </a: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31. Ejercer actividades o recibir beneficios de negocios incompatibles con la institución a la que pertenece.</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32. Intimidar o coaccionar a una persona por cualquier razón que comporte alguna clase de discriminación.</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33. Ejercer las funciones con el propósito de defraudar otra norma de carácter imperativo.</a:t>
            </a:r>
            <a:endParaRPr lang="es-CO" sz="1200" dirty="0">
              <a:effectLst/>
              <a:latin typeface="Arial" panose="020B0604020202020204" pitchFamily="34" charset="0"/>
              <a:ea typeface="Times New Roman" panose="02020603050405020304" pitchFamily="18" charset="0"/>
              <a:cs typeface="Arial" panose="020B0604020202020204" pitchFamily="34" charset="0"/>
            </a:endParaRPr>
          </a:p>
          <a:p>
            <a:r>
              <a:rPr lang="es-CO" sz="1200" dirty="0">
                <a:effectLst/>
                <a:latin typeface="Arial" panose="020B0604020202020204" pitchFamily="34" charset="0"/>
                <a:ea typeface="Times New Roman" panose="02020603050405020304" pitchFamily="18" charset="0"/>
                <a:cs typeface="Arial" panose="020B0604020202020204" pitchFamily="34" charset="0"/>
              </a:rPr>
              <a:t>34. Las demás prohibiciones consagradas en la ley.</a:t>
            </a: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3572914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9"/>
            <a:ext cx="8039412" cy="3375168"/>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pic>
        <p:nvPicPr>
          <p:cNvPr id="4" name="Picture 2" descr="Intranet - Alcaldia de Buga - Código de Integridad">
            <a:extLst>
              <a:ext uri="{FF2B5EF4-FFF2-40B4-BE49-F238E27FC236}">
                <a16:creationId xmlns:a16="http://schemas.microsoft.com/office/drawing/2014/main" id="{17504B57-6D45-45B5-8F62-C981FFACA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469" y="1369219"/>
            <a:ext cx="1643063" cy="156448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9AAF250D-CD79-4722-8F11-0B91DBEB1853}"/>
              </a:ext>
            </a:extLst>
          </p:cNvPr>
          <p:cNvPicPr>
            <a:picLocks noChangeAspect="1"/>
          </p:cNvPicPr>
          <p:nvPr/>
        </p:nvPicPr>
        <p:blipFill>
          <a:blip r:embed="rId3"/>
          <a:stretch>
            <a:fillRect/>
          </a:stretch>
        </p:blipFill>
        <p:spPr>
          <a:xfrm>
            <a:off x="2537335" y="971606"/>
            <a:ext cx="4608976" cy="374936"/>
          </a:xfrm>
          <a:prstGeom prst="rect">
            <a:avLst/>
          </a:prstGeom>
        </p:spPr>
      </p:pic>
      <p:sp>
        <p:nvSpPr>
          <p:cNvPr id="6" name="CuadroTexto 5">
            <a:extLst>
              <a:ext uri="{FF2B5EF4-FFF2-40B4-BE49-F238E27FC236}">
                <a16:creationId xmlns:a16="http://schemas.microsoft.com/office/drawing/2014/main" id="{8550595D-916F-4A0D-8F06-C4607B0BC763}"/>
              </a:ext>
            </a:extLst>
          </p:cNvPr>
          <p:cNvSpPr txBox="1"/>
          <p:nvPr/>
        </p:nvSpPr>
        <p:spPr>
          <a:xfrm>
            <a:off x="1461540" y="3271648"/>
            <a:ext cx="5777459" cy="830997"/>
          </a:xfrm>
          <a:prstGeom prst="rect">
            <a:avLst/>
          </a:prstGeom>
          <a:noFill/>
        </p:spPr>
        <p:txBody>
          <a:bodyPr wrap="square">
            <a:spAutoFit/>
          </a:bodyPr>
          <a:lstStyle/>
          <a:p>
            <a:pPr defTabSz="685800">
              <a:buClrTx/>
              <a:defRPr/>
            </a:pPr>
            <a:r>
              <a:rPr lang="es-ES" sz="1200" kern="1200" dirty="0">
                <a:solidFill>
                  <a:prstClr val="black"/>
                </a:solidFill>
                <a:latin typeface="Arial" panose="020B0604020202020204" pitchFamily="34" charset="0"/>
                <a:ea typeface="+mn-ea"/>
                <a:cs typeface="Arial" panose="020B0604020202020204" pitchFamily="34" charset="0"/>
              </a:rPr>
              <a:t>Decreto 145  del 05 de noviembre de 2021</a:t>
            </a:r>
          </a:p>
          <a:p>
            <a:pPr algn="just" defTabSz="685800">
              <a:buClrTx/>
              <a:defRPr/>
            </a:pPr>
            <a:r>
              <a:rPr lang="es-ES" sz="1200" i="1" kern="1200" dirty="0">
                <a:solidFill>
                  <a:prstClr val="black"/>
                </a:solidFill>
                <a:latin typeface="Arial" panose="020B0604020202020204" pitchFamily="34" charset="0"/>
                <a:ea typeface="+mn-ea"/>
                <a:cs typeface="Arial" panose="020B0604020202020204" pitchFamily="34" charset="0"/>
              </a:rPr>
              <a:t>POR EL CUAL SE ADOPTAN LOS VALORES DEL SERVICIO PÚBLICO MEDIANTE EL CÓDIGO DE INTEGRIDAD  Y SE DEROGA EL DECRETO MUNICIPAL 098 DE 2003.</a:t>
            </a:r>
          </a:p>
        </p:txBody>
      </p:sp>
    </p:spTree>
    <p:extLst>
      <p:ext uri="{BB962C8B-B14F-4D97-AF65-F5344CB8AC3E}">
        <p14:creationId xmlns:p14="http://schemas.microsoft.com/office/powerpoint/2010/main" val="611675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9"/>
            <a:ext cx="8039412" cy="3375168"/>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pic>
        <p:nvPicPr>
          <p:cNvPr id="2" name="Imagen 1">
            <a:extLst>
              <a:ext uri="{FF2B5EF4-FFF2-40B4-BE49-F238E27FC236}">
                <a16:creationId xmlns:a16="http://schemas.microsoft.com/office/drawing/2014/main" id="{7E5F0D5A-6840-40FF-AE17-D65DA0731D39}"/>
              </a:ext>
            </a:extLst>
          </p:cNvPr>
          <p:cNvPicPr>
            <a:picLocks noChangeAspect="1"/>
          </p:cNvPicPr>
          <p:nvPr/>
        </p:nvPicPr>
        <p:blipFill>
          <a:blip r:embed="rId2"/>
          <a:stretch>
            <a:fillRect/>
          </a:stretch>
        </p:blipFill>
        <p:spPr>
          <a:xfrm>
            <a:off x="531598" y="675862"/>
            <a:ext cx="7937680" cy="3528234"/>
          </a:xfrm>
          <a:prstGeom prst="rect">
            <a:avLst/>
          </a:prstGeom>
        </p:spPr>
      </p:pic>
    </p:spTree>
    <p:extLst>
      <p:ext uri="{BB962C8B-B14F-4D97-AF65-F5344CB8AC3E}">
        <p14:creationId xmlns:p14="http://schemas.microsoft.com/office/powerpoint/2010/main" val="311914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9"/>
            <a:ext cx="8039412" cy="3375168"/>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52F6EF6A-CCAC-4157-9D3E-04E263694C6D}"/>
              </a:ext>
            </a:extLst>
          </p:cNvPr>
          <p:cNvSpPr txBox="1"/>
          <p:nvPr/>
        </p:nvSpPr>
        <p:spPr>
          <a:xfrm>
            <a:off x="2286938" y="946411"/>
            <a:ext cx="4570125" cy="646331"/>
          </a:xfrm>
          <a:prstGeom prst="rect">
            <a:avLst/>
          </a:prstGeom>
          <a:noFill/>
        </p:spPr>
        <p:txBody>
          <a:bodyPr wrap="square">
            <a:spAutoFit/>
          </a:bodyPr>
          <a:lstStyle/>
          <a:p>
            <a:pPr algn="ctr"/>
            <a:r>
              <a:rPr lang="es-ES" sz="1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VALORES </a:t>
            </a:r>
          </a:p>
          <a:p>
            <a:pPr algn="ctr"/>
            <a:endParaRPr lang="es-ES" sz="1800" b="1" dirty="0">
              <a:ln w="12700">
                <a:solidFill>
                  <a:schemeClr val="accent4"/>
                </a:solidFill>
                <a:prstDash val="solid"/>
              </a:ln>
              <a:solidFill>
                <a:srgbClr val="FF0000"/>
              </a:solidFill>
            </a:endParaRPr>
          </a:p>
        </p:txBody>
      </p:sp>
      <p:grpSp>
        <p:nvGrpSpPr>
          <p:cNvPr id="5" name="Grupo 4">
            <a:extLst>
              <a:ext uri="{FF2B5EF4-FFF2-40B4-BE49-F238E27FC236}">
                <a16:creationId xmlns:a16="http://schemas.microsoft.com/office/drawing/2014/main" id="{4EA188C9-3885-4800-A62A-3F4EA57B577F}"/>
              </a:ext>
            </a:extLst>
          </p:cNvPr>
          <p:cNvGrpSpPr/>
          <p:nvPr/>
        </p:nvGrpSpPr>
        <p:grpSpPr>
          <a:xfrm>
            <a:off x="628650" y="1514884"/>
            <a:ext cx="1795252" cy="430445"/>
            <a:chOff x="1296507" y="968"/>
            <a:chExt cx="2621883" cy="1573130"/>
          </a:xfrm>
          <a:scene3d>
            <a:camera prst="orthographicFront"/>
            <a:lightRig rig="threePt" dir="t">
              <a:rot lat="0" lon="0" rev="7500000"/>
            </a:lightRig>
          </a:scene3d>
        </p:grpSpPr>
        <p:sp>
          <p:nvSpPr>
            <p:cNvPr id="6" name="Rectángulo 5">
              <a:extLst>
                <a:ext uri="{FF2B5EF4-FFF2-40B4-BE49-F238E27FC236}">
                  <a16:creationId xmlns:a16="http://schemas.microsoft.com/office/drawing/2014/main" id="{1944A98F-3704-46A3-83A4-B5C7E8648911}"/>
                </a:ext>
              </a:extLst>
            </p:cNvPr>
            <p:cNvSpPr/>
            <p:nvPr/>
          </p:nvSpPr>
          <p:spPr>
            <a:xfrm>
              <a:off x="1296507" y="968"/>
              <a:ext cx="2621883" cy="1573130"/>
            </a:xfrm>
            <a:prstGeom prst="rect">
              <a:avLst/>
            </a:prstGeom>
            <a:solidFill>
              <a:srgbClr val="FFC000"/>
            </a:solid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7" name="CuadroTexto 6">
              <a:extLst>
                <a:ext uri="{FF2B5EF4-FFF2-40B4-BE49-F238E27FC236}">
                  <a16:creationId xmlns:a16="http://schemas.microsoft.com/office/drawing/2014/main" id="{DDC01624-061E-4D24-A9BD-FA11348439AB}"/>
                </a:ext>
              </a:extLst>
            </p:cNvPr>
            <p:cNvSpPr txBox="1"/>
            <p:nvPr/>
          </p:nvSpPr>
          <p:spPr>
            <a:xfrm>
              <a:off x="1296507" y="968"/>
              <a:ext cx="2621883" cy="1573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0013" tIns="100013" rIns="100013" bIns="100013" numCol="1" spcCol="1270" anchor="ctr" anchorCtr="0">
              <a:noAutofit/>
            </a:bodyPr>
            <a:lstStyle/>
            <a:p>
              <a:pPr algn="ctr" defTabSz="1166813">
                <a:lnSpc>
                  <a:spcPct val="90000"/>
                </a:lnSpc>
                <a:spcBef>
                  <a:spcPct val="0"/>
                </a:spcBef>
                <a:spcAft>
                  <a:spcPct val="35000"/>
                </a:spcAft>
              </a:pPr>
              <a:r>
                <a:rPr lang="es-ES" sz="2100" kern="1200" dirty="0"/>
                <a:t>Honestidad</a:t>
              </a:r>
            </a:p>
          </p:txBody>
        </p:sp>
      </p:grpSp>
      <p:sp>
        <p:nvSpPr>
          <p:cNvPr id="9" name="CuadroTexto 8">
            <a:extLst>
              <a:ext uri="{FF2B5EF4-FFF2-40B4-BE49-F238E27FC236}">
                <a16:creationId xmlns:a16="http://schemas.microsoft.com/office/drawing/2014/main" id="{9ED7438D-8AD9-48E2-86DA-095B28C0AF0D}"/>
              </a:ext>
            </a:extLst>
          </p:cNvPr>
          <p:cNvSpPr txBox="1"/>
          <p:nvPr/>
        </p:nvSpPr>
        <p:spPr>
          <a:xfrm>
            <a:off x="3260920" y="1448209"/>
            <a:ext cx="4570125" cy="646331"/>
          </a:xfrm>
          <a:prstGeom prst="rect">
            <a:avLst/>
          </a:prstGeom>
          <a:noFill/>
        </p:spPr>
        <p:txBody>
          <a:bodyPr wrap="square">
            <a:spAutoFit/>
          </a:bodyPr>
          <a:lstStyle/>
          <a:p>
            <a:pPr algn="just" defTabSz="685800">
              <a:buClrTx/>
              <a:defRPr/>
            </a:pPr>
            <a:r>
              <a:rPr lang="es-ES" sz="1200" b="1" kern="1200" dirty="0">
                <a:solidFill>
                  <a:prstClr val="black"/>
                </a:solidFill>
                <a:latin typeface="Calibri" panose="020F0502020204030204"/>
                <a:ea typeface="+mn-ea"/>
                <a:cs typeface="+mn-cs"/>
              </a:rPr>
              <a:t>MI LEMA: </a:t>
            </a:r>
            <a:r>
              <a:rPr lang="es-ES" sz="1200" kern="1200" dirty="0">
                <a:solidFill>
                  <a:prstClr val="black"/>
                </a:solidFill>
                <a:latin typeface="Calibri" panose="020F0502020204030204"/>
                <a:ea typeface="+mn-ea"/>
                <a:cs typeface="+mn-cs"/>
              </a:rPr>
              <a:t>“Actúo siempre con fundamento  la verdad, cumpliendo mis deberes con transparencia, confianza y rectitud, siempre favoreciendo el interés general”.</a:t>
            </a:r>
            <a:endParaRPr lang="es-CO" sz="1200" kern="1200" dirty="0">
              <a:solidFill>
                <a:prstClr val="black"/>
              </a:solidFill>
              <a:latin typeface="Calibri" panose="020F0502020204030204"/>
              <a:ea typeface="+mn-ea"/>
              <a:cs typeface="+mn-cs"/>
            </a:endParaRPr>
          </a:p>
        </p:txBody>
      </p:sp>
      <p:pic>
        <p:nvPicPr>
          <p:cNvPr id="10" name="Imagen 9">
            <a:extLst>
              <a:ext uri="{FF2B5EF4-FFF2-40B4-BE49-F238E27FC236}">
                <a16:creationId xmlns:a16="http://schemas.microsoft.com/office/drawing/2014/main" id="{4845D4C4-F936-4C39-943E-B677335E537E}"/>
              </a:ext>
            </a:extLst>
          </p:cNvPr>
          <p:cNvPicPr>
            <a:picLocks noChangeAspect="1"/>
          </p:cNvPicPr>
          <p:nvPr/>
        </p:nvPicPr>
        <p:blipFill>
          <a:blip r:embed="rId2"/>
          <a:stretch>
            <a:fillRect/>
          </a:stretch>
        </p:blipFill>
        <p:spPr>
          <a:xfrm>
            <a:off x="628650" y="2784463"/>
            <a:ext cx="1988993" cy="533960"/>
          </a:xfrm>
          <a:prstGeom prst="rect">
            <a:avLst/>
          </a:prstGeom>
        </p:spPr>
      </p:pic>
      <p:sp>
        <p:nvSpPr>
          <p:cNvPr id="11" name="CuadroTexto 10">
            <a:extLst>
              <a:ext uri="{FF2B5EF4-FFF2-40B4-BE49-F238E27FC236}">
                <a16:creationId xmlns:a16="http://schemas.microsoft.com/office/drawing/2014/main" id="{DE65A00B-26B3-4949-82AD-F9E375848FC3}"/>
              </a:ext>
            </a:extLst>
          </p:cNvPr>
          <p:cNvSpPr txBox="1"/>
          <p:nvPr/>
        </p:nvSpPr>
        <p:spPr>
          <a:xfrm>
            <a:off x="3260920" y="2672092"/>
            <a:ext cx="5371436" cy="646331"/>
          </a:xfrm>
          <a:prstGeom prst="rect">
            <a:avLst/>
          </a:prstGeom>
          <a:noFill/>
        </p:spPr>
        <p:txBody>
          <a:bodyPr wrap="square" rtlCol="0">
            <a:spAutoFit/>
          </a:bodyPr>
          <a:lstStyle/>
          <a:p>
            <a:pPr algn="just"/>
            <a:r>
              <a:rPr lang="es-ES" sz="1200" b="1" dirty="0"/>
              <a:t>MI LEMA: </a:t>
            </a:r>
            <a:r>
              <a:rPr lang="es-ES" sz="1200" dirty="0"/>
              <a:t>“Reconozco, valoro y trato de manera digna a todas las personas, con virtudes y defectos, sin importar su labor, procedencia, títulos o cualquier otra condición”.</a:t>
            </a:r>
            <a:endParaRPr lang="es-CO" sz="1200" dirty="0"/>
          </a:p>
        </p:txBody>
      </p:sp>
      <p:sp>
        <p:nvSpPr>
          <p:cNvPr id="12" name="CuadroTexto 11">
            <a:extLst>
              <a:ext uri="{FF2B5EF4-FFF2-40B4-BE49-F238E27FC236}">
                <a16:creationId xmlns:a16="http://schemas.microsoft.com/office/drawing/2014/main" id="{FC7619CF-B619-4833-BBF6-82D82737E8E5}"/>
              </a:ext>
            </a:extLst>
          </p:cNvPr>
          <p:cNvSpPr txBox="1"/>
          <p:nvPr/>
        </p:nvSpPr>
        <p:spPr>
          <a:xfrm>
            <a:off x="3371849" y="3480476"/>
            <a:ext cx="5143501" cy="830997"/>
          </a:xfrm>
          <a:prstGeom prst="rect">
            <a:avLst/>
          </a:prstGeom>
          <a:noFill/>
        </p:spPr>
        <p:txBody>
          <a:bodyPr wrap="square">
            <a:spAutoFit/>
          </a:bodyPr>
          <a:lstStyle/>
          <a:p>
            <a:pPr algn="just" defTabSz="685800">
              <a:buClrTx/>
              <a:defRPr/>
            </a:pPr>
            <a:r>
              <a:rPr lang="es-ES" sz="1200" b="1" kern="1200" dirty="0">
                <a:solidFill>
                  <a:prstClr val="black"/>
                </a:solidFill>
                <a:latin typeface="Calibri" panose="020F0502020204030204"/>
                <a:ea typeface="+mn-ea"/>
                <a:cs typeface="+mn-cs"/>
              </a:rPr>
              <a:t>MI LEMA: </a:t>
            </a:r>
            <a:r>
              <a:rPr lang="es-ES" sz="1200" kern="1200" dirty="0">
                <a:solidFill>
                  <a:prstClr val="black"/>
                </a:solidFill>
                <a:latin typeface="Calibri" panose="020F0502020204030204"/>
                <a:ea typeface="+mn-ea"/>
                <a:cs typeface="+mn-cs"/>
              </a:rPr>
              <a:t>“Soy consiente de la importancia de mi rol como servidor publico y estoy en disposición permanente para comprender y resolver las necesidades de las personas con las que me relaciono en mis labores cotidianas, buscando siempre mejorar su bienestar ”.</a:t>
            </a:r>
            <a:endParaRPr lang="es-CO" sz="1200" kern="1200" dirty="0">
              <a:solidFill>
                <a:prstClr val="black"/>
              </a:solidFill>
              <a:latin typeface="Calibri" panose="020F0502020204030204"/>
              <a:ea typeface="+mn-ea"/>
              <a:cs typeface="+mn-cs"/>
            </a:endParaRPr>
          </a:p>
        </p:txBody>
      </p:sp>
      <p:pic>
        <p:nvPicPr>
          <p:cNvPr id="13" name="Imagen 12">
            <a:extLst>
              <a:ext uri="{FF2B5EF4-FFF2-40B4-BE49-F238E27FC236}">
                <a16:creationId xmlns:a16="http://schemas.microsoft.com/office/drawing/2014/main" id="{D50EF522-534E-495F-A2FF-02D6AABDBCC5}"/>
              </a:ext>
            </a:extLst>
          </p:cNvPr>
          <p:cNvPicPr>
            <a:picLocks noChangeAspect="1"/>
          </p:cNvPicPr>
          <p:nvPr/>
        </p:nvPicPr>
        <p:blipFill>
          <a:blip r:embed="rId3"/>
          <a:stretch>
            <a:fillRect/>
          </a:stretch>
        </p:blipFill>
        <p:spPr>
          <a:xfrm>
            <a:off x="550919" y="3730829"/>
            <a:ext cx="2144454" cy="571550"/>
          </a:xfrm>
          <a:prstGeom prst="rect">
            <a:avLst/>
          </a:prstGeom>
        </p:spPr>
      </p:pic>
    </p:spTree>
    <p:extLst>
      <p:ext uri="{BB962C8B-B14F-4D97-AF65-F5344CB8AC3E}">
        <p14:creationId xmlns:p14="http://schemas.microsoft.com/office/powerpoint/2010/main" val="722922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136847"/>
            <a:ext cx="8039412" cy="3375168"/>
          </a:xfrm>
        </p:spPr>
        <p:txBody>
          <a:bodyPr>
            <a:normAutofit/>
          </a:bodyPr>
          <a:lstStyle/>
          <a:p>
            <a:pPr algn="just"/>
            <a:r>
              <a:rPr lang="es-CO" sz="1800" b="1" dirty="0">
                <a:solidFill>
                  <a:srgbClr val="333333"/>
                </a:solidFill>
                <a:latin typeface="Work Sans" pitchFamily="2" charset="0"/>
                <a:ea typeface="Times New Roman" panose="02020603050405020304" pitchFamily="18" charset="0"/>
                <a:cs typeface="Times New Roman" panose="02020603050405020304" pitchFamily="18" charset="0"/>
              </a:rPr>
              <a:t>                                                   </a:t>
            </a:r>
          </a:p>
          <a:p>
            <a:pPr marL="0" indent="0" algn="just">
              <a:buNone/>
            </a:pPr>
            <a:r>
              <a:rPr lang="es-CO" sz="1800" b="1" dirty="0">
                <a:solidFill>
                  <a:srgbClr val="333333"/>
                </a:solidFill>
                <a:latin typeface="Work Sans" pitchFamily="2" charset="0"/>
                <a:ea typeface="Times New Roman" panose="02020603050405020304" pitchFamily="18" charset="0"/>
                <a:cs typeface="Times New Roman" panose="02020603050405020304" pitchFamily="18" charset="0"/>
              </a:rPr>
              <a:t> </a:t>
            </a:r>
            <a:endParaRPr lang="es-CO" sz="1800"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5" name="CuadroTexto 4">
            <a:extLst>
              <a:ext uri="{FF2B5EF4-FFF2-40B4-BE49-F238E27FC236}">
                <a16:creationId xmlns:a16="http://schemas.microsoft.com/office/drawing/2014/main" id="{7DAC8CF5-14B1-425E-BBEB-B68CE8EA3268}"/>
              </a:ext>
            </a:extLst>
          </p:cNvPr>
          <p:cNvSpPr txBox="1"/>
          <p:nvPr/>
        </p:nvSpPr>
        <p:spPr>
          <a:xfrm>
            <a:off x="3844701" y="2774037"/>
            <a:ext cx="5132680" cy="461665"/>
          </a:xfrm>
          <a:prstGeom prst="rect">
            <a:avLst/>
          </a:prstGeom>
          <a:noFill/>
        </p:spPr>
        <p:txBody>
          <a:bodyPr wrap="square">
            <a:spAutoFit/>
          </a:bodyPr>
          <a:lstStyle/>
          <a:p>
            <a:pPr algn="just" defTabSz="685800">
              <a:buClrTx/>
              <a:defRPr/>
            </a:pPr>
            <a:r>
              <a:rPr lang="es-ES" sz="1200" b="1" kern="1200" dirty="0">
                <a:solidFill>
                  <a:prstClr val="black"/>
                </a:solidFill>
                <a:latin typeface="Calibri" panose="020F0502020204030204"/>
                <a:ea typeface="+mn-ea"/>
                <a:cs typeface="+mn-cs"/>
              </a:rPr>
              <a:t>MI LEMA: </a:t>
            </a:r>
            <a:r>
              <a:rPr lang="es-ES" sz="1200" kern="1200" dirty="0">
                <a:solidFill>
                  <a:prstClr val="black"/>
                </a:solidFill>
                <a:latin typeface="Calibri" panose="020F0502020204030204"/>
                <a:ea typeface="+mn-ea"/>
                <a:cs typeface="+mn-cs"/>
              </a:rPr>
              <a:t>“Actuó con imparcialidad garantizando los derechos de las personas, con equidad, igualdad y sin discriminación.”.</a:t>
            </a:r>
            <a:endParaRPr lang="es-CO" sz="1200" kern="1200" dirty="0">
              <a:solidFill>
                <a:prstClr val="black"/>
              </a:solidFill>
              <a:latin typeface="Calibri" panose="020F0502020204030204"/>
              <a:ea typeface="+mn-ea"/>
              <a:cs typeface="+mn-cs"/>
            </a:endParaRPr>
          </a:p>
        </p:txBody>
      </p:sp>
      <p:pic>
        <p:nvPicPr>
          <p:cNvPr id="6" name="Imagen 5">
            <a:extLst>
              <a:ext uri="{FF2B5EF4-FFF2-40B4-BE49-F238E27FC236}">
                <a16:creationId xmlns:a16="http://schemas.microsoft.com/office/drawing/2014/main" id="{B8DDE9B3-2E77-4F6E-8237-E917E22B027A}"/>
              </a:ext>
            </a:extLst>
          </p:cNvPr>
          <p:cNvPicPr>
            <a:picLocks noChangeAspect="1"/>
          </p:cNvPicPr>
          <p:nvPr/>
        </p:nvPicPr>
        <p:blipFill>
          <a:blip r:embed="rId2"/>
          <a:stretch>
            <a:fillRect/>
          </a:stretch>
        </p:blipFill>
        <p:spPr>
          <a:xfrm>
            <a:off x="628650" y="1136847"/>
            <a:ext cx="1751499" cy="680046"/>
          </a:xfrm>
          <a:prstGeom prst="rect">
            <a:avLst/>
          </a:prstGeom>
        </p:spPr>
      </p:pic>
      <p:pic>
        <p:nvPicPr>
          <p:cNvPr id="7" name="Imagen 6">
            <a:extLst>
              <a:ext uri="{FF2B5EF4-FFF2-40B4-BE49-F238E27FC236}">
                <a16:creationId xmlns:a16="http://schemas.microsoft.com/office/drawing/2014/main" id="{B5996168-0ECC-47A8-9A1D-40A61BD921BE}"/>
              </a:ext>
            </a:extLst>
          </p:cNvPr>
          <p:cNvPicPr>
            <a:picLocks noChangeAspect="1"/>
          </p:cNvPicPr>
          <p:nvPr/>
        </p:nvPicPr>
        <p:blipFill>
          <a:blip r:embed="rId3"/>
          <a:stretch>
            <a:fillRect/>
          </a:stretch>
        </p:blipFill>
        <p:spPr>
          <a:xfrm>
            <a:off x="475938" y="2895279"/>
            <a:ext cx="1988993" cy="533721"/>
          </a:xfrm>
          <a:prstGeom prst="rect">
            <a:avLst/>
          </a:prstGeom>
        </p:spPr>
      </p:pic>
      <p:sp>
        <p:nvSpPr>
          <p:cNvPr id="8" name="CuadroTexto 7">
            <a:extLst>
              <a:ext uri="{FF2B5EF4-FFF2-40B4-BE49-F238E27FC236}">
                <a16:creationId xmlns:a16="http://schemas.microsoft.com/office/drawing/2014/main" id="{6B1ACAF9-E178-49E3-92E0-FCDEFE3574DF}"/>
              </a:ext>
            </a:extLst>
          </p:cNvPr>
          <p:cNvSpPr txBox="1"/>
          <p:nvPr/>
        </p:nvSpPr>
        <p:spPr>
          <a:xfrm>
            <a:off x="3844701" y="1136847"/>
            <a:ext cx="4486275" cy="615553"/>
          </a:xfrm>
          <a:prstGeom prst="rect">
            <a:avLst/>
          </a:prstGeom>
          <a:noFill/>
        </p:spPr>
        <p:txBody>
          <a:bodyPr wrap="square" rtlCol="0">
            <a:spAutoFit/>
          </a:bodyPr>
          <a:lstStyle/>
          <a:p>
            <a:pPr algn="just"/>
            <a:r>
              <a:rPr lang="es-ES" sz="1000" b="1" dirty="0"/>
              <a:t>MI LEMA</a:t>
            </a:r>
            <a:r>
              <a:rPr lang="es-ES" dirty="0"/>
              <a:t>:</a:t>
            </a:r>
            <a:r>
              <a:rPr lang="es-ES" b="1" dirty="0"/>
              <a:t> “</a:t>
            </a:r>
            <a:r>
              <a:rPr lang="es-ES" sz="1000" dirty="0"/>
              <a:t>Cumplo con los deberes, funciones y responsabilidades asignadas a mi cargo de la mejor manera posible, con atención, prontitud, destreza y eficiencia, para así optimizar el uso de los recursos del Estado”.</a:t>
            </a:r>
            <a:endParaRPr lang="es-CO" sz="1000" dirty="0"/>
          </a:p>
        </p:txBody>
      </p:sp>
    </p:spTree>
    <p:extLst>
      <p:ext uri="{BB962C8B-B14F-4D97-AF65-F5344CB8AC3E}">
        <p14:creationId xmlns:p14="http://schemas.microsoft.com/office/powerpoint/2010/main" val="648653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7754226F-B846-4294-A86A-6FAC6AC1AF3D}"/>
              </a:ext>
            </a:extLst>
          </p:cNvPr>
          <p:cNvSpPr txBox="1"/>
          <p:nvPr/>
        </p:nvSpPr>
        <p:spPr>
          <a:xfrm>
            <a:off x="2194732" y="976447"/>
            <a:ext cx="4570293" cy="300082"/>
          </a:xfrm>
          <a:prstGeom prst="rect">
            <a:avLst/>
          </a:prstGeom>
          <a:noFill/>
        </p:spPr>
        <p:txBody>
          <a:bodyPr wrap="square">
            <a:spAutoFit/>
          </a:bodyPr>
          <a:lstStyle/>
          <a:p>
            <a:pPr algn="ctr" eaLnBrk="1" hangingPunct="1">
              <a:defRPr/>
            </a:pPr>
            <a:r>
              <a:rPr lang="es-CO"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ACCIONES SERVICIOS ADMINISTRATIVOS</a:t>
            </a:r>
            <a:endParaRPr lang="es-ES"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6" name="CuadroTexto 5">
            <a:extLst>
              <a:ext uri="{FF2B5EF4-FFF2-40B4-BE49-F238E27FC236}">
                <a16:creationId xmlns:a16="http://schemas.microsoft.com/office/drawing/2014/main" id="{BEA5E98B-AA27-43F1-B560-F0DF700C3095}"/>
              </a:ext>
            </a:extLst>
          </p:cNvPr>
          <p:cNvSpPr txBox="1"/>
          <p:nvPr/>
        </p:nvSpPr>
        <p:spPr>
          <a:xfrm>
            <a:off x="747216" y="1369219"/>
            <a:ext cx="7042244" cy="3462486"/>
          </a:xfrm>
          <a:prstGeom prst="rect">
            <a:avLst/>
          </a:prstGeom>
          <a:noFill/>
        </p:spPr>
        <p:txBody>
          <a:bodyPr wrap="square">
            <a:spAutoFit/>
          </a:bodyPr>
          <a:lstStyle/>
          <a:p>
            <a:endParaRPr lang="es-CO" sz="1350" b="1" dirty="0"/>
          </a:p>
          <a:p>
            <a:endParaRPr lang="es-CO" sz="1350" b="1" dirty="0"/>
          </a:p>
          <a:p>
            <a:endParaRPr lang="es-CO" sz="1050" b="1" dirty="0"/>
          </a:p>
          <a:p>
            <a:r>
              <a:rPr lang="es-CO" sz="1200" b="1" dirty="0"/>
              <a:t>NOMINA Y SEGURIDAD SOCIAL</a:t>
            </a:r>
          </a:p>
          <a:p>
            <a:r>
              <a:rPr lang="es-CO" sz="1200" b="1" dirty="0"/>
              <a:t>NÓMINA: </a:t>
            </a:r>
            <a:r>
              <a:rPr lang="es-CO" sz="1200" dirty="0"/>
              <a:t>El pago de la nómina se efectúa cada catorce días en la cuenta de Bancolombia que el empleado reporta a la Secretaria de Hacienda- Tesorería.</a:t>
            </a:r>
          </a:p>
          <a:p>
            <a:pPr algn="just" eaLnBrk="1" hangingPunct="1">
              <a:defRPr/>
            </a:pPr>
            <a:endParaRPr lang="es-CO" sz="1200" dirty="0"/>
          </a:p>
          <a:p>
            <a:pPr algn="just" eaLnBrk="1" hangingPunct="1">
              <a:defRPr/>
            </a:pPr>
            <a:endParaRPr lang="es-CO" sz="1200" dirty="0"/>
          </a:p>
          <a:p>
            <a:pPr algn="just" eaLnBrk="1" hangingPunct="1">
              <a:defRPr/>
            </a:pPr>
            <a:r>
              <a:rPr lang="es-CO" sz="1200" b="1" dirty="0"/>
              <a:t>SEGURIDAD SOCIAL: </a:t>
            </a:r>
            <a:r>
              <a:rPr lang="es-CO" sz="1200" dirty="0"/>
              <a:t>La Administración Municipal cancela la seguridad social de los empleados públicos entre el primero y el segundo día hábil de cada mes, mes vencido. La E.P.S y la A.F.P la elige libremente el empleado público y la A.R.L la escoge el Municipio. Actualmente la A.R.L de la Administración Municipal es A.R.L COLMENA.</a:t>
            </a:r>
          </a:p>
          <a:p>
            <a:pPr algn="just" eaLnBrk="1" hangingPunct="1">
              <a:defRPr/>
            </a:pPr>
            <a:endParaRPr lang="es-CO" sz="1800" dirty="0"/>
          </a:p>
          <a:p>
            <a:pPr algn="just" eaLnBrk="1" hangingPunct="1">
              <a:defRPr/>
            </a:pPr>
            <a:r>
              <a:rPr lang="es-CO" sz="1800" dirty="0"/>
              <a:t> </a:t>
            </a:r>
            <a:r>
              <a:rPr lang="es-CO" sz="1800" b="1" dirty="0"/>
              <a:t> </a:t>
            </a:r>
          </a:p>
          <a:p>
            <a:pPr algn="just" eaLnBrk="1" hangingPunct="1">
              <a:defRPr/>
            </a:pPr>
            <a:endParaRPr lang="es-CO" sz="1350" b="1" dirty="0"/>
          </a:p>
          <a:p>
            <a:pPr algn="just" eaLnBrk="1" hangingPunct="1">
              <a:defRPr/>
            </a:pPr>
            <a:endParaRPr lang="es-ES" sz="1350" dirty="0"/>
          </a:p>
          <a:p>
            <a:endParaRPr lang="es-ES" sz="1050" dirty="0"/>
          </a:p>
        </p:txBody>
      </p:sp>
    </p:spTree>
    <p:extLst>
      <p:ext uri="{BB962C8B-B14F-4D97-AF65-F5344CB8AC3E}">
        <p14:creationId xmlns:p14="http://schemas.microsoft.com/office/powerpoint/2010/main" val="3205501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6033604D-B5D4-4404-B0DB-9C303ABFCC41}"/>
              </a:ext>
            </a:extLst>
          </p:cNvPr>
          <p:cNvSpPr txBox="1"/>
          <p:nvPr/>
        </p:nvSpPr>
        <p:spPr>
          <a:xfrm>
            <a:off x="613468" y="961694"/>
            <a:ext cx="7707572" cy="3220112"/>
          </a:xfrm>
          <a:prstGeom prst="rect">
            <a:avLst/>
          </a:prstGeom>
          <a:noFill/>
        </p:spPr>
        <p:txBody>
          <a:bodyPr wrap="square">
            <a:spAutoFit/>
          </a:bodyPr>
          <a:lstStyle/>
          <a:p>
            <a:pPr algn="just">
              <a:defRPr/>
            </a:pPr>
            <a:r>
              <a:rPr lang="es-CO" sz="1200" b="1" dirty="0"/>
              <a:t>CESANTÍAS: </a:t>
            </a:r>
            <a:r>
              <a:rPr lang="es-ES_tradnl" sz="1200" dirty="0"/>
              <a:t>Es una prestación consistente en un auxilio monetario equivalente a un mes de sueldo por cada año de servicios continuos o discontinuos y proporcionalmente por fracciones de año</a:t>
            </a:r>
          </a:p>
          <a:p>
            <a:pPr algn="just" eaLnBrk="1" hangingPunct="1">
              <a:defRPr/>
            </a:pPr>
            <a:endParaRPr lang="es-CO" sz="1200" b="1" dirty="0"/>
          </a:p>
          <a:p>
            <a:pPr algn="just"/>
            <a:r>
              <a:rPr lang="es-CO" sz="1200" b="1" dirty="0"/>
              <a:t>INTERESES A LAS CESANTÍAS: </a:t>
            </a:r>
            <a:r>
              <a:rPr lang="es-ES" sz="1200" dirty="0"/>
              <a:t>Se deben pagar a los empleados intereses sobre las cesantías que tenga acumuladas a 31 de diciembre, a una tasa del 12% anual. Los intereses se deben pagar a más tardar al 31 de enero, y se pagan directamente al empleado</a:t>
            </a:r>
          </a:p>
          <a:p>
            <a:pPr algn="just" eaLnBrk="1" hangingPunct="1">
              <a:defRPr/>
            </a:pPr>
            <a:endParaRPr lang="es-CO" sz="1200" dirty="0"/>
          </a:p>
          <a:p>
            <a:pPr algn="just"/>
            <a:r>
              <a:rPr lang="es-CO" sz="1200" b="1" dirty="0">
                <a:solidFill>
                  <a:schemeClr val="tx1"/>
                </a:solidFill>
              </a:rPr>
              <a:t>VACACIONES Y PRIMA DE VACACIONES: </a:t>
            </a:r>
            <a:r>
              <a:rPr lang="es-ES_tradnl" sz="1200" dirty="0">
                <a:solidFill>
                  <a:schemeClr val="tx1"/>
                </a:solidFill>
              </a:rPr>
              <a:t>Tienen derecho a quince (15) días hábiles de vacaciones por cada año de servicios, las cuales se liquidan con el salario que el empleado esté devengando en el momento del disfrute</a:t>
            </a:r>
          </a:p>
          <a:p>
            <a:pPr algn="just"/>
            <a:endParaRPr lang="es-ES_tradnl" sz="1200" dirty="0">
              <a:solidFill>
                <a:schemeClr val="tx1"/>
              </a:solidFill>
            </a:endParaRPr>
          </a:p>
          <a:p>
            <a:pPr algn="just"/>
            <a:r>
              <a:rPr lang="es-ES_tradnl" sz="1200" dirty="0">
                <a:solidFill>
                  <a:schemeClr val="tx1"/>
                </a:solidFill>
              </a:rPr>
              <a:t>La prima de vacaciones es equivalente a quince (15) días de salario por cada año de servicios</a:t>
            </a:r>
          </a:p>
          <a:p>
            <a:pPr algn="just"/>
            <a:endParaRPr lang="es-ES_tradnl" sz="1200" dirty="0">
              <a:solidFill>
                <a:schemeClr val="tx1"/>
              </a:solidFill>
            </a:endParaRPr>
          </a:p>
          <a:p>
            <a:pPr algn="just"/>
            <a:r>
              <a:rPr lang="es-ES_tradnl" sz="1200" b="1" dirty="0">
                <a:solidFill>
                  <a:schemeClr val="tx1"/>
                </a:solidFill>
              </a:rPr>
              <a:t>BONIFICACIÓN ESPECIAL POR RECREACIÓN: </a:t>
            </a:r>
            <a:r>
              <a:rPr lang="es-ES_tradnl" sz="1200" dirty="0"/>
              <a:t>Se reconoce por cada período de vacaciones en cuantía equivalente a dos (2) días de la asignación básica mensual que le corresponda en el momento de iniciar el disfrute del respectivo período vacacional. Así mismo se reconoce cuando se compensen en dinero</a:t>
            </a:r>
          </a:p>
          <a:p>
            <a:pPr algn="just"/>
            <a:endParaRPr lang="es-ES" sz="1125" b="1" dirty="0">
              <a:solidFill>
                <a:schemeClr val="tx1"/>
              </a:solidFill>
            </a:endParaRPr>
          </a:p>
        </p:txBody>
      </p:sp>
    </p:spTree>
    <p:extLst>
      <p:ext uri="{BB962C8B-B14F-4D97-AF65-F5344CB8AC3E}">
        <p14:creationId xmlns:p14="http://schemas.microsoft.com/office/powerpoint/2010/main" val="2698447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538843" y="790575"/>
            <a:ext cx="8066314" cy="4038600"/>
          </a:xfrm>
        </p:spPr>
        <p:txBody>
          <a:bodyPr>
            <a:normAutofit fontScale="25000" lnSpcReduction="20000"/>
          </a:bodyPr>
          <a:lstStyle/>
          <a:p>
            <a:pPr marL="0" indent="0" algn="just">
              <a:buNone/>
            </a:pPr>
            <a:r>
              <a:rPr lang="es-ES_tradnl" sz="4800" b="1" dirty="0">
                <a:latin typeface="Arial" panose="020B0604020202020204" pitchFamily="34" charset="0"/>
                <a:ea typeface="Times New Roman" panose="02020603050405020304" pitchFamily="18" charset="0"/>
                <a:cs typeface="Arial" panose="020B0604020202020204" pitchFamily="34" charset="0"/>
              </a:rPr>
              <a:t>PRESTACIONES SOCIALES</a:t>
            </a:r>
          </a:p>
          <a:p>
            <a:pPr algn="just"/>
            <a:r>
              <a:rPr lang="es-ES" sz="4800" b="1" dirty="0">
                <a:latin typeface="Arial" panose="020B0604020202020204" pitchFamily="34" charset="0"/>
                <a:cs typeface="Arial" panose="020B0604020202020204" pitchFamily="34" charset="0"/>
              </a:rPr>
              <a:t>PRIMA DE NAVIDAD: </a:t>
            </a:r>
            <a:r>
              <a:rPr lang="es-ES_tradnl" sz="4800" dirty="0">
                <a:latin typeface="Arial" panose="020B0604020202020204" pitchFamily="34" charset="0"/>
                <a:cs typeface="Arial" panose="020B0604020202020204" pitchFamily="34" charset="0"/>
              </a:rPr>
              <a:t>Esta prima es equivalente a un (1) mes del salario (más las doceavas respectivas) que corresponda al cargo desempeñado a 30 de noviembre de cada año y se paga en la primera quincena del mes de diciembre. </a:t>
            </a:r>
            <a:endParaRPr lang="es-ES" sz="4800" dirty="0">
              <a:latin typeface="Arial" panose="020B0604020202020204" pitchFamily="34" charset="0"/>
              <a:cs typeface="Arial" panose="020B0604020202020204" pitchFamily="34" charset="0"/>
            </a:endParaRPr>
          </a:p>
          <a:p>
            <a:pPr algn="just"/>
            <a:r>
              <a:rPr lang="es-CO" sz="4800" dirty="0">
                <a:latin typeface="Arial" panose="020B0604020202020204" pitchFamily="34" charset="0"/>
                <a:cs typeface="Arial" panose="020B0604020202020204" pitchFamily="34" charset="0"/>
              </a:rPr>
              <a:t>Cuando el empleado público o trabajador oficial no hubiere servido durante todo el año civil, tendrá derecho a la mencionada prima de navidad en proporción al tiempo laborado, que se liquidará y pagará con base en el último salario devengado, o en el último promedio mensual, si fuere variable</a:t>
            </a:r>
          </a:p>
          <a:p>
            <a:pPr algn="just"/>
            <a:r>
              <a:rPr lang="es-CO" sz="4800" b="1" dirty="0">
                <a:latin typeface="Arial" panose="020B0604020202020204" pitchFamily="34" charset="0"/>
                <a:cs typeface="Arial" panose="020B0604020202020204" pitchFamily="34" charset="0"/>
              </a:rPr>
              <a:t>CALZADO Y VESTIDO DE LABOR: </a:t>
            </a:r>
            <a:r>
              <a:rPr lang="es-ES" sz="4800" dirty="0">
                <a:latin typeface="Arial" panose="020B0604020202020204" pitchFamily="34" charset="0"/>
                <a:cs typeface="Arial" panose="020B0604020202020204" pitchFamily="34" charset="0"/>
              </a:rPr>
              <a:t>Consiste en el suministro cada cuatro (4) meses de calzado y vestido de labor a empleados que devenguen una asignación básica mensual inferior a dos (2) veces el salario mínimo legal vigente, siempre que el empleado haya laborado para la respectiva entidad por lo menos 3 meses en forma interrumpida antes de la fecha de cada suministro</a:t>
            </a:r>
            <a:endParaRPr lang="es-ES" sz="4800" b="1" dirty="0">
              <a:latin typeface="Arial" panose="020B0604020202020204" pitchFamily="34" charset="0"/>
              <a:cs typeface="Arial" panose="020B0604020202020204" pitchFamily="34" charset="0"/>
            </a:endParaRPr>
          </a:p>
          <a:p>
            <a:pPr algn="just"/>
            <a:r>
              <a:rPr lang="es-ES" sz="4800" b="1" dirty="0">
                <a:latin typeface="Arial" panose="020B0604020202020204" pitchFamily="34" charset="0"/>
                <a:cs typeface="Arial" panose="020B0604020202020204" pitchFamily="34" charset="0"/>
              </a:rPr>
              <a:t>BONIFICACIÓN POR SERVICIOS PRESTADOS: </a:t>
            </a:r>
            <a:r>
              <a:rPr lang="es-ES" sz="4800" dirty="0">
                <a:latin typeface="Arial" panose="020B0604020202020204" pitchFamily="34" charset="0"/>
                <a:cs typeface="Arial" panose="020B0604020202020204" pitchFamily="34" charset="0"/>
              </a:rPr>
              <a:t>Se cancela a partir de la fecha en la cual el empleado cumpla un (1) año de servicios continuos en la administración. Se paga en la respectiva catorcena. </a:t>
            </a:r>
          </a:p>
          <a:p>
            <a:pPr algn="just"/>
            <a:r>
              <a:rPr lang="es-ES" sz="4800" dirty="0">
                <a:latin typeface="Arial" panose="020B0604020202020204" pitchFamily="34" charset="0"/>
                <a:cs typeface="Arial" panose="020B0604020202020204" pitchFamily="34" charset="0"/>
              </a:rPr>
              <a:t>La base inicial según el Decreto 2418 de 2015,</a:t>
            </a:r>
          </a:p>
          <a:p>
            <a:pPr algn="just"/>
            <a:r>
              <a:rPr lang="es-ES" sz="4800" dirty="0">
                <a:latin typeface="Arial" panose="020B0604020202020204" pitchFamily="34" charset="0"/>
                <a:cs typeface="Arial" panose="020B0604020202020204" pitchFamily="34" charset="0"/>
              </a:rPr>
              <a:t>Para el año 2024 la bonificación se cancela de la siguiente manera: 50% para quienes devenguen hasta o menos de $2.592.593 y 35% para quienes devenguen más de $2.592.593.</a:t>
            </a:r>
          </a:p>
          <a:p>
            <a:pPr algn="just"/>
            <a:r>
              <a:rPr lang="es-CO" sz="4800" dirty="0">
                <a:latin typeface="Arial" panose="020B0604020202020204" pitchFamily="34" charset="0"/>
                <a:cs typeface="Arial" panose="020B0604020202020204" pitchFamily="34" charset="0"/>
              </a:rPr>
              <a:t>Estos valores se reajustan anualmente, en el mismo porcentaje que se incremente la asignación básica salarial del nivel nacional</a:t>
            </a:r>
            <a:endParaRPr lang="es-CO" sz="48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algn="just"/>
            <a:endParaRPr lang="es-CO" sz="48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0" indent="0" algn="just">
              <a:buNone/>
            </a:pPr>
            <a:endParaRPr lang="es-CO" sz="4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Tree>
    <p:extLst>
      <p:ext uri="{BB962C8B-B14F-4D97-AF65-F5344CB8AC3E}">
        <p14:creationId xmlns:p14="http://schemas.microsoft.com/office/powerpoint/2010/main" val="3259146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6070889" y="1013114"/>
            <a:ext cx="2891270" cy="3273137"/>
          </a:xfrm>
          <a:prstGeom prst="rect">
            <a:avLst/>
          </a:prstGeom>
          <a:solidFill>
            <a:schemeClr val="tx2"/>
          </a:solidFill>
          <a:ln w="9525">
            <a:noFill/>
            <a:miter lim="800000"/>
            <a:headEnd/>
            <a:tailEnd/>
          </a:ln>
          <a:effectLst/>
        </p:spPr>
        <p:txBody>
          <a:bodyPr lIns="68580" tIns="34290" rIns="68580" bIns="34290"/>
          <a:lstStyle/>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Ubicación: </a:t>
            </a:r>
            <a:r>
              <a:rPr lang="es-ES" sz="1100" dirty="0">
                <a:solidFill>
                  <a:schemeClr val="bg1"/>
                </a:solidFill>
                <a:effectLst>
                  <a:outerShdw blurRad="38100" dist="38100" dir="2700000" algn="tl">
                    <a:srgbClr val="808080"/>
                  </a:outerShdw>
                </a:effectLst>
                <a:latin typeface="Arial" charset="0"/>
                <a:cs typeface="Arial" charset="0"/>
              </a:rPr>
              <a:t>Oriente Antioqueño</a:t>
            </a: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Categoría según Ley 617 de 2000:</a:t>
            </a:r>
            <a:r>
              <a:rPr lang="es-ES" sz="1100" dirty="0">
                <a:solidFill>
                  <a:schemeClr val="bg1"/>
                </a:solidFill>
                <a:effectLst>
                  <a:outerShdw blurRad="38100" dist="38100" dir="2700000" algn="tl">
                    <a:srgbClr val="808080"/>
                  </a:outerShdw>
                </a:effectLst>
                <a:latin typeface="Arial" charset="0"/>
                <a:cs typeface="Arial" charset="0"/>
              </a:rPr>
              <a:t> Segunda categoría</a:t>
            </a:r>
          </a:p>
          <a:p>
            <a:pPr marL="67866" algn="just">
              <a:spcBef>
                <a:spcPct val="20000"/>
              </a:spcBef>
              <a:buClr>
                <a:schemeClr val="tx2"/>
              </a:buClr>
              <a:defRPr/>
            </a:pP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Población Proyecciones Poblacionales DANE 2024:</a:t>
            </a:r>
            <a:r>
              <a:rPr lang="es-ES" sz="1100" dirty="0">
                <a:solidFill>
                  <a:schemeClr val="bg1"/>
                </a:solidFill>
                <a:effectLst>
                  <a:outerShdw blurRad="38100" dist="38100" dir="2700000" algn="tl">
                    <a:srgbClr val="808080"/>
                  </a:outerShdw>
                </a:effectLst>
                <a:latin typeface="Arial" charset="0"/>
                <a:cs typeface="Arial" charset="0"/>
              </a:rPr>
              <a:t> 64.265 habitantes </a:t>
            </a: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Cabecera Municipal: 40.010</a:t>
            </a: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Centros Poblados y Rural Disperso: 24.255</a:t>
            </a:r>
          </a:p>
          <a:p>
            <a:pPr marL="67866" algn="just">
              <a:spcBef>
                <a:spcPct val="20000"/>
              </a:spcBef>
              <a:buClr>
                <a:schemeClr val="tx2"/>
              </a:buClr>
              <a:defRPr/>
            </a:pP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Extensión territorial:</a:t>
            </a:r>
            <a:r>
              <a:rPr lang="es-ES" sz="1100" dirty="0">
                <a:solidFill>
                  <a:schemeClr val="bg1"/>
                </a:solidFill>
                <a:effectLst>
                  <a:outerShdw blurRad="38100" dist="38100" dir="2700000" algn="tl">
                    <a:srgbClr val="808080"/>
                  </a:outerShdw>
                </a:effectLst>
                <a:latin typeface="Arial" charset="0"/>
                <a:cs typeface="Arial" charset="0"/>
              </a:rPr>
              <a:t> 448 Km 2</a:t>
            </a: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ES" sz="1100" b="1" dirty="0">
                <a:solidFill>
                  <a:schemeClr val="bg1"/>
                </a:solidFill>
                <a:effectLst>
                  <a:outerShdw blurRad="38100" dist="38100" dir="2700000" algn="tl">
                    <a:srgbClr val="808080"/>
                  </a:outerShdw>
                </a:effectLst>
                <a:latin typeface="Arial" charset="0"/>
                <a:cs typeface="Arial" charset="0"/>
              </a:rPr>
              <a:t>Veredas: </a:t>
            </a:r>
            <a:r>
              <a:rPr lang="es-ES" sz="1100" dirty="0">
                <a:solidFill>
                  <a:schemeClr val="bg1"/>
                </a:solidFill>
                <a:effectLst>
                  <a:outerShdw blurRad="38100" dist="38100" dir="2700000" algn="tl">
                    <a:srgbClr val="808080"/>
                  </a:outerShdw>
                </a:effectLst>
                <a:latin typeface="Arial" charset="0"/>
                <a:cs typeface="Arial" charset="0"/>
              </a:rPr>
              <a:t>56</a:t>
            </a:r>
            <a:endParaRPr lang="es-ES"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endParaRPr lang="es-CO" sz="1100" b="1" dirty="0">
              <a:solidFill>
                <a:schemeClr val="bg1"/>
              </a:solidFill>
              <a:effectLst>
                <a:outerShdw blurRad="38100" dist="38100" dir="2700000" algn="tl">
                  <a:srgbClr val="808080"/>
                </a:outerShdw>
              </a:effectLst>
              <a:latin typeface="Arial" charset="0"/>
              <a:cs typeface="Arial" charset="0"/>
            </a:endParaRPr>
          </a:p>
          <a:p>
            <a:pPr marL="67866" algn="just">
              <a:spcBef>
                <a:spcPct val="20000"/>
              </a:spcBef>
              <a:buClr>
                <a:schemeClr val="tx2"/>
              </a:buClr>
              <a:defRPr/>
            </a:pPr>
            <a:r>
              <a:rPr lang="es-CO" sz="1100" b="1" dirty="0">
                <a:solidFill>
                  <a:schemeClr val="bg1"/>
                </a:solidFill>
                <a:effectLst>
                  <a:outerShdw blurRad="38100" dist="38100" dir="2700000" algn="tl">
                    <a:srgbClr val="808080"/>
                  </a:outerShdw>
                </a:effectLst>
                <a:latin typeface="Arial" charset="0"/>
                <a:cs typeface="Arial" charset="0"/>
              </a:rPr>
              <a:t>Página web:                .</a:t>
            </a:r>
            <a:r>
              <a:rPr lang="es-CO" sz="1100" dirty="0">
                <a:solidFill>
                  <a:schemeClr val="bg1"/>
                </a:solidFill>
                <a:effectLst>
                  <a:outerShdw blurRad="38100" dist="38100" dir="2700000" algn="tl">
                    <a:srgbClr val="808080"/>
                  </a:outerShdw>
                </a:effectLst>
                <a:latin typeface="Arial" charset="0"/>
                <a:cs typeface="Arial" charset="0"/>
              </a:rPr>
              <a:t> </a:t>
            </a:r>
            <a:r>
              <a:rPr lang="es-CO" sz="1000" dirty="0">
                <a:solidFill>
                  <a:schemeClr val="bg1"/>
                </a:solidFill>
                <a:effectLst>
                  <a:outerShdw blurRad="38100" dist="38100" dir="2700000" algn="tl">
                    <a:srgbClr val="808080"/>
                  </a:outerShdw>
                </a:effectLst>
                <a:latin typeface="Arial" charset="0"/>
                <a:cs typeface="Arial" charset="0"/>
              </a:rPr>
              <a:t>www.elcarmendeviboral-antioquia.gov.co </a:t>
            </a:r>
          </a:p>
          <a:p>
            <a:pPr marL="67866" algn="just">
              <a:spcBef>
                <a:spcPct val="20000"/>
              </a:spcBef>
              <a:buClr>
                <a:schemeClr val="tx2"/>
              </a:buClr>
              <a:defRPr/>
            </a:pPr>
            <a:r>
              <a:rPr lang="es-CO" sz="1100" b="1" dirty="0">
                <a:solidFill>
                  <a:schemeClr val="bg1"/>
                </a:solidFill>
                <a:effectLst>
                  <a:outerShdw blurRad="38100" dist="38100" dir="2700000" algn="tl">
                    <a:srgbClr val="808080"/>
                  </a:outerShdw>
                </a:effectLst>
                <a:latin typeface="Arial" charset="0"/>
                <a:cs typeface="Arial" charset="0"/>
              </a:rPr>
              <a:t>Correo electrónico:	</a:t>
            </a:r>
            <a:r>
              <a:rPr lang="es-CO" sz="1100" dirty="0">
                <a:solidFill>
                  <a:schemeClr val="bg1"/>
                </a:solidFill>
                <a:effectLst>
                  <a:outerShdw blurRad="38100" dist="38100" dir="2700000" algn="tl">
                    <a:srgbClr val="808080"/>
                  </a:outerShdw>
                </a:effectLst>
                <a:latin typeface="Arial" charset="0"/>
                <a:cs typeface="Arial" charset="0"/>
              </a:rPr>
              <a:t> alcaldia@elcarmendeviboral-antioquia.gov.co </a:t>
            </a:r>
            <a:endParaRPr lang="es-ES" sz="1100" b="1" dirty="0">
              <a:solidFill>
                <a:schemeClr val="bg1"/>
              </a:solidFill>
              <a:effectLst>
                <a:outerShdw blurRad="38100" dist="38100" dir="2700000" algn="tl">
                  <a:srgbClr val="808080"/>
                </a:outerShdw>
              </a:effectLst>
              <a:latin typeface="Arial" charset="0"/>
              <a:cs typeface="Arial" charset="0"/>
            </a:endParaRPr>
          </a:p>
        </p:txBody>
      </p:sp>
      <p:sp>
        <p:nvSpPr>
          <p:cNvPr id="4" name="Text Box 5"/>
          <p:cNvSpPr txBox="1">
            <a:spLocks noChangeArrowheads="1"/>
          </p:cNvSpPr>
          <p:nvPr/>
        </p:nvSpPr>
        <p:spPr bwMode="auto">
          <a:xfrm>
            <a:off x="1283583" y="930434"/>
            <a:ext cx="4327509" cy="282771"/>
          </a:xfrm>
          <a:prstGeom prst="rect">
            <a:avLst/>
          </a:prstGeom>
          <a:gradFill rotWithShape="0">
            <a:gsLst>
              <a:gs pos="0">
                <a:srgbClr val="3399FF"/>
              </a:gs>
              <a:gs pos="50000">
                <a:srgbClr val="FFFFFF"/>
              </a:gs>
              <a:gs pos="100000">
                <a:srgbClr val="3399FF"/>
              </a:gs>
            </a:gsLst>
            <a:lin ang="5400000" scaled="1"/>
          </a:gradFill>
          <a:ln w="9525">
            <a:miter lim="800000"/>
            <a:headEnd/>
            <a:tailEnd/>
          </a:ln>
          <a:scene3d>
            <a:camera prst="legacyObliqueTopLeft"/>
            <a:lightRig rig="legacyFlat3" dir="t"/>
          </a:scene3d>
          <a:sp3d extrusionH="430200" prstMaterial="legacyMatte">
            <a:bevelT w="13500" h="13500" prst="angle"/>
            <a:bevelB w="13500" h="13500" prst="angle"/>
            <a:extrusionClr>
              <a:srgbClr val="F8FC60"/>
            </a:extrusionClr>
            <a:contourClr>
              <a:srgbClr val="3399FF"/>
            </a:contourClr>
          </a:sp3d>
        </p:spPr>
        <p:txBody>
          <a:bodyPr wrap="square" lIns="67866" tIns="33338" rIns="67866" bIns="33338">
            <a:spAutoFit/>
            <a:flatTx/>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ES" sz="1400" b="1" dirty="0">
                <a:solidFill>
                  <a:srgbClr val="000000"/>
                </a:solidFill>
                <a:latin typeface="Verdana" panose="020B0604030504040204" pitchFamily="34" charset="0"/>
              </a:rPr>
              <a:t>INFORMACIÓN GENERAL</a:t>
            </a:r>
          </a:p>
        </p:txBody>
      </p:sp>
      <p:pic>
        <p:nvPicPr>
          <p:cNvPr id="5" name="Picture 6" descr="http://www.sci.unal.edu.co/img/revistas/acbi/v33n95/v33n95a07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1" y="1205509"/>
            <a:ext cx="4125515" cy="348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3664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594198"/>
            <a:ext cx="7886700" cy="3263504"/>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328B4EAC-1034-4295-8391-C7F39D0773F4}"/>
              </a:ext>
            </a:extLst>
          </p:cNvPr>
          <p:cNvSpPr txBox="1"/>
          <p:nvPr/>
        </p:nvSpPr>
        <p:spPr>
          <a:xfrm>
            <a:off x="542925" y="1146524"/>
            <a:ext cx="7886700" cy="2689198"/>
          </a:xfrm>
          <a:prstGeom prst="rect">
            <a:avLst/>
          </a:prstGeom>
          <a:noFill/>
        </p:spPr>
        <p:txBody>
          <a:bodyPr wrap="square">
            <a:spAutoFit/>
          </a:bodyPr>
          <a:lstStyle/>
          <a:p>
            <a:pPr algn="just"/>
            <a:endParaRPr lang="es-ES" sz="1125" b="1" dirty="0"/>
          </a:p>
          <a:p>
            <a:pPr algn="just"/>
            <a:r>
              <a:rPr lang="es-ES" sz="1125" b="1" dirty="0"/>
              <a:t>AUXILIO DE TRANSPORTE: </a:t>
            </a:r>
            <a:r>
              <a:rPr lang="es-CO" sz="1125" dirty="0"/>
              <a:t>El auxilio de transporte a que tienen derecho los empleados públicos se reconoce y paga en los mismos términos, condiciones y cuantía que el Gobierno Nacional establezca para los trabajadores particulares cada año. Es decir, que se reconoce a quienes devengan hasta dos (2) veces el salario mínimo legal mensual vigente. Para el año 2024, el Gobierno Nacional fijó el valor del Subsidio de Transporte en $162.000, lo que significó un aumento del 15% en comparación del año anterior.  </a:t>
            </a:r>
          </a:p>
          <a:p>
            <a:pPr algn="just"/>
            <a:endParaRPr lang="es-CO" sz="1125" dirty="0"/>
          </a:p>
          <a:p>
            <a:pPr algn="just"/>
            <a:endParaRPr lang="es-CO" sz="1125" dirty="0"/>
          </a:p>
          <a:p>
            <a:pPr algn="just"/>
            <a:r>
              <a:rPr lang="es-CO" sz="1125" b="1" dirty="0"/>
              <a:t>SUBSIDIO DE ALIMENTACIÓN: </a:t>
            </a:r>
            <a:r>
              <a:rPr lang="es-CO" sz="1125" dirty="0"/>
              <a:t>Se reconoce a los empleados públicos </a:t>
            </a:r>
            <a:r>
              <a:rPr lang="es-ES_tradnl" sz="1125" dirty="0"/>
              <a:t>que devenguen asignaciones básicas mensuales no superiores a Dos Millones Quinientos Noventa y Dos Mil Quinientos Noventa y Tres Pesos ($</a:t>
            </a:r>
            <a:r>
              <a:rPr lang="es-ES" sz="1125" dirty="0"/>
              <a:t> 2.592.593</a:t>
            </a:r>
            <a:r>
              <a:rPr lang="es-ES_tradnl" sz="1125" dirty="0"/>
              <a:t>) m/</a:t>
            </a:r>
            <a:r>
              <a:rPr lang="es-ES_tradnl" sz="1125" dirty="0" err="1"/>
              <a:t>cte</a:t>
            </a:r>
            <a:r>
              <a:rPr lang="es-ES_tradnl" sz="1125" dirty="0"/>
              <a:t>, para el año</a:t>
            </a:r>
            <a:r>
              <a:rPr lang="es-ES_tradnl" sz="1125" dirty="0">
                <a:solidFill>
                  <a:srgbClr val="FF0000"/>
                </a:solidFill>
              </a:rPr>
              <a:t> </a:t>
            </a:r>
            <a:r>
              <a:rPr lang="es-ES_tradnl" sz="1125" dirty="0">
                <a:solidFill>
                  <a:schemeClr val="tx1"/>
                </a:solidFill>
              </a:rPr>
              <a:t>2024</a:t>
            </a:r>
            <a:r>
              <a:rPr lang="es-ES_tradnl" sz="1125" dirty="0"/>
              <a:t>. Este valor varía cada año. </a:t>
            </a:r>
          </a:p>
          <a:p>
            <a:pPr algn="just"/>
            <a:endParaRPr lang="es-ES_tradnl" sz="1125" b="1" dirty="0"/>
          </a:p>
          <a:p>
            <a:pPr algn="just"/>
            <a:endParaRPr lang="es-ES_tradnl" sz="1125" b="1" dirty="0"/>
          </a:p>
          <a:p>
            <a:pPr algn="just"/>
            <a:r>
              <a:rPr lang="es-ES_tradnl" sz="1125" b="1" dirty="0"/>
              <a:t>PRIMA DE SERVICIOS: </a:t>
            </a:r>
            <a:r>
              <a:rPr lang="es-CO" sz="1125" dirty="0"/>
              <a:t>Equivale a quince (15) días de remuneración, que se paga en los primeros quince días del mes de julio de cada año. Se paga de manera proporcional.</a:t>
            </a:r>
            <a:endParaRPr lang="es-ES" sz="1125" b="1" dirty="0"/>
          </a:p>
        </p:txBody>
      </p:sp>
    </p:spTree>
    <p:extLst>
      <p:ext uri="{BB962C8B-B14F-4D97-AF65-F5344CB8AC3E}">
        <p14:creationId xmlns:p14="http://schemas.microsoft.com/office/powerpoint/2010/main" val="1096594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6A74A7A-6E0A-459F-8F86-1578E3006C3C}"/>
              </a:ext>
            </a:extLst>
          </p:cNvPr>
          <p:cNvSpPr txBox="1"/>
          <p:nvPr/>
        </p:nvSpPr>
        <p:spPr>
          <a:xfrm>
            <a:off x="887105" y="1931983"/>
            <a:ext cx="7369790" cy="2146742"/>
          </a:xfrm>
          <a:prstGeom prst="rect">
            <a:avLst/>
          </a:prstGeom>
          <a:noFill/>
        </p:spPr>
        <p:txBody>
          <a:bodyPr wrap="square">
            <a:spAutoFit/>
          </a:bodyPr>
          <a:lstStyle/>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pPr algn="just"/>
            <a:endParaRPr lang="es-ES" sz="1050" i="1" dirty="0">
              <a:cs typeface="Arial" panose="020B0604020202020204" pitchFamily="34" charset="0"/>
            </a:endParaRPr>
          </a:p>
          <a:p>
            <a:pPr algn="just"/>
            <a:endParaRPr lang="es-ES" sz="1050" b="1" dirty="0">
              <a:solidFill>
                <a:schemeClr val="accent6"/>
              </a:solidFill>
            </a:endParaRPr>
          </a:p>
          <a:p>
            <a:pPr algn="just"/>
            <a:endParaRPr lang="es-ES" sz="1350" b="1" i="1" dirty="0">
              <a:solidFill>
                <a:schemeClr val="accent6"/>
              </a:solidFill>
              <a:cs typeface="Arial" panose="020B0604020202020204" pitchFamily="34" charset="0"/>
            </a:endParaRPr>
          </a:p>
          <a:p>
            <a:pPr algn="just"/>
            <a:endParaRPr lang="es-CO" sz="1350" i="1" dirty="0">
              <a:cs typeface="Arial" panose="020B0604020202020204" pitchFamily="34" charset="0"/>
            </a:endParaRPr>
          </a:p>
        </p:txBody>
      </p:sp>
      <p:sp>
        <p:nvSpPr>
          <p:cNvPr id="4" name="Text Box 4">
            <a:extLst>
              <a:ext uri="{FF2B5EF4-FFF2-40B4-BE49-F238E27FC236}">
                <a16:creationId xmlns:a16="http://schemas.microsoft.com/office/drawing/2014/main" id="{C4F2E243-5836-48DF-8699-F8421FD22258}"/>
              </a:ext>
            </a:extLst>
          </p:cNvPr>
          <p:cNvSpPr txBox="1">
            <a:spLocks noChangeArrowheads="1"/>
          </p:cNvSpPr>
          <p:nvPr/>
        </p:nvSpPr>
        <p:spPr bwMode="auto">
          <a:xfrm>
            <a:off x="327315" y="726699"/>
            <a:ext cx="8268565" cy="523220"/>
          </a:xfrm>
          <a:prstGeom prst="rect">
            <a:avLst/>
          </a:prstGeom>
          <a:noFill/>
          <a:ln w="9525">
            <a:noFill/>
            <a:miter lim="800000"/>
            <a:headEnd/>
            <a:tailEnd/>
          </a:ln>
          <a:effectLst/>
        </p:spPr>
        <p:txBody>
          <a:bodyPr wrap="square">
            <a:spAutoFit/>
          </a:bodyPr>
          <a:lstStyle/>
          <a:p>
            <a:pPr algn="ctr" eaLnBrk="1" hangingPunct="1">
              <a:spcBef>
                <a:spcPct val="50000"/>
              </a:spcBef>
              <a:defRPr/>
            </a:pPr>
            <a:r>
              <a:rPr lang="es-CO"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DE LAS SITUACIONES ADMINISTRATIVAS EN QUE PUEDE ENCONTRARSE UN EMPLEADO PÚBLICO</a:t>
            </a:r>
            <a:endParaRPr lang="es-ES"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5" name="Text Box 6">
            <a:extLst>
              <a:ext uri="{FF2B5EF4-FFF2-40B4-BE49-F238E27FC236}">
                <a16:creationId xmlns:a16="http://schemas.microsoft.com/office/drawing/2014/main" id="{640671B8-754B-4717-BBE9-BC55560A5EFE}"/>
              </a:ext>
            </a:extLst>
          </p:cNvPr>
          <p:cNvSpPr txBox="1">
            <a:spLocks noChangeArrowheads="1"/>
          </p:cNvSpPr>
          <p:nvPr/>
        </p:nvSpPr>
        <p:spPr bwMode="auto">
          <a:xfrm>
            <a:off x="327314" y="1897357"/>
            <a:ext cx="8454305" cy="2504532"/>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marL="257175" indent="-257175" algn="just">
              <a:defRPr/>
            </a:pPr>
            <a:r>
              <a:rPr lang="es-CO" sz="1200" b="1" dirty="0">
                <a:solidFill>
                  <a:srgbClr val="000000"/>
                </a:solidFill>
                <a:latin typeface="Arial" pitchFamily="34" charset="0"/>
                <a:cs typeface="Arial" pitchFamily="34" charset="0"/>
              </a:rPr>
              <a:t>EN SERVICIO ACTIVO: </a:t>
            </a:r>
            <a:r>
              <a:rPr lang="es-CO" sz="1200" dirty="0">
                <a:solidFill>
                  <a:srgbClr val="000000"/>
                </a:solidFill>
                <a:latin typeface="Arial" pitchFamily="34" charset="0"/>
                <a:cs typeface="Arial" pitchFamily="34" charset="0"/>
              </a:rPr>
              <a:t>Cuando ejerce actualmente las funciones del empleo para el cual ha sido nombrado y tomado posesión.</a:t>
            </a:r>
          </a:p>
          <a:p>
            <a:pPr marL="257175" indent="-257175" algn="just">
              <a:defRPr/>
            </a:pPr>
            <a:endParaRPr lang="es-CO" sz="1200" b="1" dirty="0">
              <a:solidFill>
                <a:srgbClr val="000000"/>
              </a:solidFill>
              <a:latin typeface="Arial" pitchFamily="34" charset="0"/>
              <a:cs typeface="Arial" pitchFamily="34" charset="0"/>
            </a:endParaRPr>
          </a:p>
          <a:p>
            <a:pPr marL="257175" indent="-257175" algn="just">
              <a:defRPr/>
            </a:pPr>
            <a:r>
              <a:rPr lang="es-CO" sz="1200" b="1" dirty="0">
                <a:solidFill>
                  <a:srgbClr val="000000"/>
                </a:solidFill>
                <a:latin typeface="Arial" pitchFamily="34" charset="0"/>
                <a:cs typeface="Arial" pitchFamily="34" charset="0"/>
              </a:rPr>
              <a:t>EN LICENCIA: </a:t>
            </a:r>
            <a:r>
              <a:rPr lang="es-CO" sz="1200" dirty="0">
                <a:solidFill>
                  <a:srgbClr val="000000"/>
                </a:solidFill>
                <a:latin typeface="Arial" pitchFamily="34" charset="0"/>
                <a:cs typeface="Arial" pitchFamily="34" charset="0"/>
              </a:rPr>
              <a:t>Cuando transitoriamente se separa del ejercicio de su cargo por solicitud propia, por enfermedad o por maternidad.</a:t>
            </a:r>
          </a:p>
          <a:p>
            <a:pPr marL="257175" indent="-257175" algn="just">
              <a:defRPr/>
            </a:pPr>
            <a:endParaRPr lang="es-CO" sz="1200" dirty="0">
              <a:solidFill>
                <a:srgbClr val="000000"/>
              </a:solidFill>
              <a:latin typeface="Arial" pitchFamily="34" charset="0"/>
              <a:cs typeface="Arial" pitchFamily="34" charset="0"/>
            </a:endParaRPr>
          </a:p>
          <a:p>
            <a:pPr marL="257175" indent="-257175" algn="just">
              <a:defRPr/>
            </a:pPr>
            <a:r>
              <a:rPr lang="es-CO" sz="1200" dirty="0">
                <a:solidFill>
                  <a:srgbClr val="000000"/>
                </a:solidFill>
                <a:latin typeface="Arial" pitchFamily="34" charset="0"/>
                <a:cs typeface="Arial" pitchFamily="34" charset="0"/>
              </a:rPr>
              <a:t>Los empleados tienen derecho a licencias renunciables, sin sueldo hasta por sesenta (60) días al año, continuos o divididos. Si ocurre justa causa, a juicio del nominador, la licencia puede prorrogarse hasta por treinta (30) días más, previa solicitud escrita.  </a:t>
            </a:r>
          </a:p>
          <a:p>
            <a:pPr marL="257175" indent="-257175" algn="just">
              <a:defRPr/>
            </a:pPr>
            <a:endParaRPr lang="es-ES" sz="1200" dirty="0">
              <a:solidFill>
                <a:srgbClr val="000000"/>
              </a:solidFill>
              <a:latin typeface="Arial" pitchFamily="34" charset="0"/>
              <a:cs typeface="Arial" pitchFamily="34" charset="0"/>
            </a:endParaRPr>
          </a:p>
          <a:p>
            <a:pPr marL="257175" indent="-257175" algn="just">
              <a:defRPr/>
            </a:pPr>
            <a:r>
              <a:rPr lang="es-CO" sz="1200" b="1" dirty="0">
                <a:solidFill>
                  <a:srgbClr val="000000"/>
                </a:solidFill>
                <a:latin typeface="Arial" pitchFamily="34" charset="0"/>
                <a:cs typeface="Arial" pitchFamily="34" charset="0"/>
              </a:rPr>
              <a:t> EN PERMISO: </a:t>
            </a:r>
            <a:r>
              <a:rPr lang="es-CO" sz="1200" dirty="0">
                <a:solidFill>
                  <a:srgbClr val="000000"/>
                </a:solidFill>
                <a:latin typeface="Arial" pitchFamily="34" charset="0"/>
                <a:cs typeface="Arial" pitchFamily="34" charset="0"/>
              </a:rPr>
              <a:t>Podrán ser concedidos por el jefe de la dependencia bajo su criterio y responsabilidad, pasando la solicitud debidamente firmada a la Unidad de Talento Humano. </a:t>
            </a:r>
          </a:p>
          <a:p>
            <a:pPr marL="257175" indent="-257175" algn="just">
              <a:defRPr/>
            </a:pPr>
            <a:endParaRPr lang="es-CO" sz="1275" dirty="0">
              <a:solidFill>
                <a:srgbClr val="000000"/>
              </a:solidFill>
            </a:endParaRPr>
          </a:p>
        </p:txBody>
      </p:sp>
    </p:spTree>
    <p:extLst>
      <p:ext uri="{BB962C8B-B14F-4D97-AF65-F5344CB8AC3E}">
        <p14:creationId xmlns:p14="http://schemas.microsoft.com/office/powerpoint/2010/main" val="2149103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6A74A7A-6E0A-459F-8F86-1578E3006C3C}"/>
              </a:ext>
            </a:extLst>
          </p:cNvPr>
          <p:cNvSpPr txBox="1"/>
          <p:nvPr/>
        </p:nvSpPr>
        <p:spPr>
          <a:xfrm>
            <a:off x="887105" y="1931983"/>
            <a:ext cx="7369790" cy="2146742"/>
          </a:xfrm>
          <a:prstGeom prst="rect">
            <a:avLst/>
          </a:prstGeom>
          <a:noFill/>
        </p:spPr>
        <p:txBody>
          <a:bodyPr wrap="square">
            <a:spAutoFit/>
          </a:bodyPr>
          <a:lstStyle/>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pPr algn="just"/>
            <a:endParaRPr lang="es-ES" sz="1050" i="1" dirty="0">
              <a:cs typeface="Arial" panose="020B0604020202020204" pitchFamily="34" charset="0"/>
            </a:endParaRPr>
          </a:p>
          <a:p>
            <a:pPr algn="just"/>
            <a:endParaRPr lang="es-ES" sz="1050" b="1" dirty="0">
              <a:solidFill>
                <a:schemeClr val="accent6"/>
              </a:solidFill>
            </a:endParaRPr>
          </a:p>
          <a:p>
            <a:pPr algn="just"/>
            <a:endParaRPr lang="es-ES" sz="1350" b="1" i="1" dirty="0">
              <a:solidFill>
                <a:schemeClr val="accent6"/>
              </a:solidFill>
              <a:cs typeface="Arial" panose="020B0604020202020204" pitchFamily="34" charset="0"/>
            </a:endParaRPr>
          </a:p>
          <a:p>
            <a:pPr algn="just"/>
            <a:endParaRPr lang="es-CO" sz="1350" i="1" dirty="0">
              <a:cs typeface="Arial" panose="020B0604020202020204" pitchFamily="34" charset="0"/>
            </a:endParaRPr>
          </a:p>
        </p:txBody>
      </p:sp>
      <p:sp>
        <p:nvSpPr>
          <p:cNvPr id="4" name="Text Box 4">
            <a:extLst>
              <a:ext uri="{FF2B5EF4-FFF2-40B4-BE49-F238E27FC236}">
                <a16:creationId xmlns:a16="http://schemas.microsoft.com/office/drawing/2014/main" id="{5F4EC63F-C99E-4CA0-9BC1-63A09503EC77}"/>
              </a:ext>
            </a:extLst>
          </p:cNvPr>
          <p:cNvSpPr txBox="1">
            <a:spLocks noChangeArrowheads="1"/>
          </p:cNvSpPr>
          <p:nvPr/>
        </p:nvSpPr>
        <p:spPr bwMode="auto">
          <a:xfrm>
            <a:off x="245732" y="1656868"/>
            <a:ext cx="8563408" cy="2631490"/>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algn="just" eaLnBrk="1" hangingPunct="1">
              <a:defRPr/>
            </a:pPr>
            <a:endParaRPr lang="es-CO" sz="1500" b="1" dirty="0">
              <a:solidFill>
                <a:srgbClr val="000000"/>
              </a:solidFill>
            </a:endParaRPr>
          </a:p>
          <a:p>
            <a:pPr algn="just" eaLnBrk="1" hangingPunct="1">
              <a:defRPr/>
            </a:pPr>
            <a:r>
              <a:rPr lang="es-CO" sz="1200" b="1" dirty="0">
                <a:solidFill>
                  <a:srgbClr val="000000"/>
                </a:solidFill>
                <a:latin typeface="Arial" panose="020B0604020202020204" pitchFamily="34" charset="0"/>
                <a:cs typeface="Arial" panose="020B0604020202020204" pitchFamily="34" charset="0"/>
              </a:rPr>
              <a:t>EN COMISIÓN: </a:t>
            </a:r>
            <a:r>
              <a:rPr lang="es-CO" sz="1200" dirty="0">
                <a:solidFill>
                  <a:srgbClr val="000000"/>
                </a:solidFill>
                <a:latin typeface="Arial" panose="020B0604020202020204" pitchFamily="34" charset="0"/>
                <a:cs typeface="Arial" panose="020B0604020202020204" pitchFamily="34" charset="0"/>
              </a:rPr>
              <a:t>Cuando por disposición del ALCALDE o de quien este delegue, ejerce temporalmente funciones propias de su empleo en lugares diferentes a la sede habitual de su trabajo o atiende transitoriamente actividades oficiales distintas a las inherentes al empleo del cual es titular.</a:t>
            </a:r>
          </a:p>
          <a:p>
            <a:pPr algn="just" eaLnBrk="1" hangingPunct="1">
              <a:defRPr/>
            </a:pPr>
            <a:endParaRPr lang="es-CO" sz="1200" dirty="0">
              <a:solidFill>
                <a:srgbClr val="000000"/>
              </a:solidFill>
              <a:latin typeface="Arial" panose="020B0604020202020204" pitchFamily="34" charset="0"/>
              <a:cs typeface="Arial" panose="020B0604020202020204" pitchFamily="34" charset="0"/>
            </a:endParaRPr>
          </a:p>
          <a:p>
            <a:pPr algn="just" eaLnBrk="1" hangingPunct="1">
              <a:defRPr/>
            </a:pPr>
            <a:r>
              <a:rPr lang="es-CO" sz="1200" dirty="0">
                <a:solidFill>
                  <a:srgbClr val="000000"/>
                </a:solidFill>
                <a:latin typeface="Arial" panose="020B0604020202020204" pitchFamily="34" charset="0"/>
                <a:cs typeface="Arial" panose="020B0604020202020204" pitchFamily="34" charset="0"/>
              </a:rPr>
              <a:t>También puede encontrase en comisión el empleado público de carrera administrativa que pasa a desempeñar un empleo de libre nombramiento y remoción, bien sea en la misma entidad o diferente a esta.</a:t>
            </a:r>
          </a:p>
          <a:p>
            <a:pPr algn="just" eaLnBrk="1" hangingPunct="1">
              <a:defRPr/>
            </a:pPr>
            <a:endParaRPr lang="es-CO" sz="1200" dirty="0">
              <a:solidFill>
                <a:srgbClr val="000000"/>
              </a:solidFill>
              <a:latin typeface="Arial" panose="020B0604020202020204" pitchFamily="34" charset="0"/>
              <a:cs typeface="Arial" panose="020B0604020202020204" pitchFamily="34" charset="0"/>
            </a:endParaRPr>
          </a:p>
          <a:p>
            <a:pPr algn="just" eaLnBrk="1" hangingPunct="1">
              <a:defRPr/>
            </a:pPr>
            <a:endParaRPr lang="es-CO" sz="1200" dirty="0">
              <a:solidFill>
                <a:srgbClr val="000000"/>
              </a:solidFill>
              <a:latin typeface="Arial" panose="020B0604020202020204" pitchFamily="34" charset="0"/>
              <a:cs typeface="Arial" panose="020B0604020202020204" pitchFamily="34" charset="0"/>
            </a:endParaRPr>
          </a:p>
          <a:p>
            <a:pPr algn="just" eaLnBrk="1" hangingPunct="1">
              <a:defRPr/>
            </a:pPr>
            <a:r>
              <a:rPr lang="es-CO" sz="1200" b="1" dirty="0">
                <a:solidFill>
                  <a:srgbClr val="000000"/>
                </a:solidFill>
                <a:latin typeface="Arial" panose="020B0604020202020204" pitchFamily="34" charset="0"/>
                <a:cs typeface="Arial" panose="020B0604020202020204" pitchFamily="34" charset="0"/>
              </a:rPr>
              <a:t>EN ENCARGO: </a:t>
            </a:r>
            <a:r>
              <a:rPr lang="es-CO" sz="1200" dirty="0">
                <a:solidFill>
                  <a:srgbClr val="000000"/>
                </a:solidFill>
                <a:latin typeface="Arial" panose="020B0604020202020204" pitchFamily="34" charset="0"/>
                <a:cs typeface="Arial" panose="020B0604020202020204" pitchFamily="34" charset="0"/>
              </a:rPr>
              <a:t>Cuando se designa temporalmente a un empleado público para asumir, temporal o parcialmente, las funciones de otro empleo vacante, desvinculándose o no de las propias de su empleo.</a:t>
            </a:r>
          </a:p>
          <a:p>
            <a:pPr algn="just" eaLnBrk="1" hangingPunct="1">
              <a:defRPr/>
            </a:pPr>
            <a:endParaRPr lang="es-CO" sz="1500" b="1" dirty="0">
              <a:solidFill>
                <a:srgbClr val="000000"/>
              </a:solidFill>
            </a:endParaRPr>
          </a:p>
          <a:p>
            <a:pPr algn="just" eaLnBrk="1" hangingPunct="1">
              <a:defRPr/>
            </a:pPr>
            <a:endParaRPr lang="es-ES" sz="1500" dirty="0">
              <a:solidFill>
                <a:srgbClr val="000000"/>
              </a:solidFill>
            </a:endParaRPr>
          </a:p>
        </p:txBody>
      </p:sp>
    </p:spTree>
    <p:extLst>
      <p:ext uri="{BB962C8B-B14F-4D97-AF65-F5344CB8AC3E}">
        <p14:creationId xmlns:p14="http://schemas.microsoft.com/office/powerpoint/2010/main" val="1787024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800100" y="1064775"/>
            <a:ext cx="7543800" cy="3017520"/>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1931983"/>
            <a:ext cx="7369790" cy="2146742"/>
          </a:xfrm>
          <a:prstGeom prst="rect">
            <a:avLst/>
          </a:prstGeom>
          <a:noFill/>
        </p:spPr>
        <p:txBody>
          <a:bodyPr wrap="square">
            <a:spAutoFit/>
          </a:bodyPr>
          <a:lstStyle/>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pPr algn="just"/>
            <a:endParaRPr lang="es-ES" sz="1050" i="1" dirty="0">
              <a:cs typeface="Arial" panose="020B0604020202020204" pitchFamily="34" charset="0"/>
            </a:endParaRPr>
          </a:p>
          <a:p>
            <a:pPr algn="just"/>
            <a:endParaRPr lang="es-ES" sz="1050" b="1" dirty="0">
              <a:solidFill>
                <a:schemeClr val="accent6"/>
              </a:solidFill>
            </a:endParaRPr>
          </a:p>
          <a:p>
            <a:pPr algn="just"/>
            <a:endParaRPr lang="es-ES" sz="1350" b="1" i="1" dirty="0">
              <a:solidFill>
                <a:schemeClr val="accent6"/>
              </a:solidFill>
              <a:cs typeface="Arial" panose="020B0604020202020204" pitchFamily="34" charset="0"/>
            </a:endParaRPr>
          </a:p>
          <a:p>
            <a:pPr algn="just"/>
            <a:endParaRPr lang="es-CO" sz="1350" i="1" dirty="0">
              <a:cs typeface="Arial" panose="020B0604020202020204" pitchFamily="34" charset="0"/>
            </a:endParaRPr>
          </a:p>
        </p:txBody>
      </p:sp>
      <p:sp>
        <p:nvSpPr>
          <p:cNvPr id="5" name="CuadroTexto 4">
            <a:extLst>
              <a:ext uri="{FF2B5EF4-FFF2-40B4-BE49-F238E27FC236}">
                <a16:creationId xmlns:a16="http://schemas.microsoft.com/office/drawing/2014/main" id="{4B0C15AD-BA2C-47D5-A4C7-A1FF22C48673}"/>
              </a:ext>
            </a:extLst>
          </p:cNvPr>
          <p:cNvSpPr txBox="1"/>
          <p:nvPr/>
        </p:nvSpPr>
        <p:spPr>
          <a:xfrm>
            <a:off x="553616" y="1169704"/>
            <a:ext cx="7703279" cy="2677656"/>
          </a:xfrm>
          <a:prstGeom prst="rect">
            <a:avLst/>
          </a:prstGeom>
          <a:noFill/>
        </p:spPr>
        <p:txBody>
          <a:bodyPr wrap="square">
            <a:spAutoFit/>
          </a:bodyPr>
          <a:lstStyle/>
          <a:p>
            <a:pPr algn="just" eaLnBrk="1" hangingPunct="1">
              <a:defRPr/>
            </a:pPr>
            <a:r>
              <a:rPr lang="es-CO" sz="1200" b="1" dirty="0"/>
              <a:t>EN VACACIONES: </a:t>
            </a:r>
            <a:r>
              <a:rPr lang="es-CO" sz="1200" dirty="0"/>
              <a:t>Los empleados públicos tienen derecho a  quince (15) días hábiles de vacaciones por cada año de servicio. Al disfrute de las vacaciones se tiene derecho una vez sean causadas estas, previa solicitud a la Unidad del Talento Humano por escrito y con el visto bueno del jefe inmediato. El disfrute de las vacaciones sólo será negado por carecer de disponibilidad presupuestal o por necesidades del servicio determinado por el ALCALDE.</a:t>
            </a:r>
            <a:endParaRPr lang="es-ES" sz="1200" dirty="0"/>
          </a:p>
          <a:p>
            <a:pPr algn="just" eaLnBrk="1" hangingPunct="1">
              <a:defRPr/>
            </a:pPr>
            <a:endParaRPr lang="es-CO" sz="1200" b="1" dirty="0"/>
          </a:p>
          <a:p>
            <a:pPr algn="just" eaLnBrk="1" hangingPunct="1">
              <a:defRPr/>
            </a:pPr>
            <a:endParaRPr lang="es-CO" sz="1200" b="1" dirty="0"/>
          </a:p>
          <a:p>
            <a:pPr algn="just" eaLnBrk="1" hangingPunct="1">
              <a:defRPr/>
            </a:pPr>
            <a:r>
              <a:rPr lang="es-CO" sz="1200" b="1" dirty="0"/>
              <a:t>SUSPENSIÓN: </a:t>
            </a:r>
            <a:r>
              <a:rPr lang="es-CO" sz="1200" dirty="0"/>
              <a:t>Puede presentarse durante la investigación disciplinaria o el juzgamiento por faltas calificadas como gravísimas o graves. El funcionario que la está adelantando podrá ordenar motivadamente la suspensión provisional del empleado público, sin derecho a remuneración alguna.</a:t>
            </a:r>
            <a:endParaRPr lang="es-CO" sz="1200" b="1" dirty="0"/>
          </a:p>
          <a:p>
            <a:pPr algn="just" eaLnBrk="1" hangingPunct="1">
              <a:defRPr/>
            </a:pPr>
            <a:endParaRPr lang="es-CO" sz="1200" b="1" dirty="0"/>
          </a:p>
          <a:p>
            <a:pPr algn="just" eaLnBrk="1" hangingPunct="1">
              <a:defRPr/>
            </a:pPr>
            <a:endParaRPr lang="es-CO" sz="1200" b="1" dirty="0"/>
          </a:p>
          <a:p>
            <a:pPr algn="just" eaLnBrk="1" hangingPunct="1">
              <a:defRPr/>
            </a:pPr>
            <a:r>
              <a:rPr lang="es-CO" sz="1200" b="1" dirty="0"/>
              <a:t>EN INCAPACIDAD: </a:t>
            </a:r>
            <a:r>
              <a:rPr lang="es-CO" sz="1200" dirty="0"/>
              <a:t>Cuando un empleado público sea incapacitado debe allegar a la Unidad de Talento Humano la incapacidad para proceder a legalizarla en forma inmediata ante la EPS a la cual está afiliado.</a:t>
            </a:r>
            <a:endParaRPr lang="es-ES" sz="1200" dirty="0"/>
          </a:p>
        </p:txBody>
      </p:sp>
    </p:spTree>
    <p:extLst>
      <p:ext uri="{BB962C8B-B14F-4D97-AF65-F5344CB8AC3E}">
        <p14:creationId xmlns:p14="http://schemas.microsoft.com/office/powerpoint/2010/main" val="39008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1931983"/>
            <a:ext cx="7369790" cy="2146742"/>
          </a:xfrm>
          <a:prstGeom prst="rect">
            <a:avLst/>
          </a:prstGeom>
          <a:noFill/>
        </p:spPr>
        <p:txBody>
          <a:bodyPr wrap="square">
            <a:spAutoFit/>
          </a:bodyPr>
          <a:lstStyle/>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endParaRPr lang="es-ES" sz="1050" dirty="0">
              <a:cs typeface="Arial" panose="020B0604020202020204" pitchFamily="34" charset="0"/>
            </a:endParaRPr>
          </a:p>
          <a:p>
            <a:endParaRPr lang="es-ES" sz="1350" dirty="0">
              <a:cs typeface="Arial" panose="020B0604020202020204" pitchFamily="34" charset="0"/>
            </a:endParaRPr>
          </a:p>
          <a:p>
            <a:pPr algn="just"/>
            <a:endParaRPr lang="es-ES" sz="1050" i="1" dirty="0">
              <a:cs typeface="Arial" panose="020B0604020202020204" pitchFamily="34" charset="0"/>
            </a:endParaRPr>
          </a:p>
          <a:p>
            <a:pPr algn="just"/>
            <a:endParaRPr lang="es-ES" sz="1050" b="1" dirty="0">
              <a:solidFill>
                <a:schemeClr val="accent6"/>
              </a:solidFill>
            </a:endParaRPr>
          </a:p>
          <a:p>
            <a:pPr algn="just"/>
            <a:endParaRPr lang="es-ES" sz="1350" b="1" i="1" dirty="0">
              <a:solidFill>
                <a:schemeClr val="accent6"/>
              </a:solidFill>
              <a:cs typeface="Arial" panose="020B0604020202020204" pitchFamily="34" charset="0"/>
            </a:endParaRPr>
          </a:p>
          <a:p>
            <a:pPr algn="just"/>
            <a:endParaRPr lang="es-CO" sz="1350" i="1" dirty="0">
              <a:cs typeface="Arial" panose="020B0604020202020204" pitchFamily="34" charset="0"/>
            </a:endParaRPr>
          </a:p>
        </p:txBody>
      </p:sp>
      <p:sp>
        <p:nvSpPr>
          <p:cNvPr id="8" name="CuadroTexto 7">
            <a:extLst>
              <a:ext uri="{FF2B5EF4-FFF2-40B4-BE49-F238E27FC236}">
                <a16:creationId xmlns:a16="http://schemas.microsoft.com/office/drawing/2014/main" id="{7E4E3166-04EE-463D-BB30-FC6C0B8E4BB3}"/>
              </a:ext>
            </a:extLst>
          </p:cNvPr>
          <p:cNvSpPr txBox="1"/>
          <p:nvPr/>
        </p:nvSpPr>
        <p:spPr>
          <a:xfrm>
            <a:off x="2419350" y="949337"/>
            <a:ext cx="4572000" cy="300082"/>
          </a:xfrm>
          <a:prstGeom prst="rect">
            <a:avLst/>
          </a:prstGeom>
          <a:noFill/>
        </p:spPr>
        <p:txBody>
          <a:bodyPr wrap="square">
            <a:spAutoFit/>
          </a:bodyPr>
          <a:lstStyle/>
          <a:p>
            <a:pPr algn="ctr" eaLnBrk="1" hangingPunct="1">
              <a:defRPr/>
            </a:pPr>
            <a:r>
              <a:rPr lang="es-CO"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HORARIO  DE  TRABAJO</a:t>
            </a:r>
            <a:endParaRPr lang="es-ES"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37516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ctr">
              <a:defRPr/>
            </a:pPr>
            <a:r>
              <a:rPr lang="es-CO" sz="1200" dirty="0">
                <a:solidFill>
                  <a:srgbClr val="000000"/>
                </a:solidFill>
              </a:rPr>
              <a:t>En la Administración Municipal, la jornada laboral se cumple así:</a:t>
            </a:r>
          </a:p>
          <a:p>
            <a:pPr marL="0" indent="0" algn="ctr">
              <a:buNone/>
              <a:defRPr/>
            </a:pPr>
            <a:endParaRPr lang="es-CO" sz="1200" dirty="0">
              <a:solidFill>
                <a:srgbClr val="000000"/>
              </a:solidFill>
            </a:endParaRPr>
          </a:p>
          <a:p>
            <a:pPr algn="ctr">
              <a:lnSpc>
                <a:spcPct val="150000"/>
              </a:lnSpc>
              <a:defRPr/>
            </a:pPr>
            <a:r>
              <a:rPr lang="es-CO" sz="1200" dirty="0">
                <a:solidFill>
                  <a:srgbClr val="000000"/>
                </a:solidFill>
              </a:rPr>
              <a:t>	Lunes a jueves: 7:00 </a:t>
            </a:r>
            <a:r>
              <a:rPr lang="es-CO" sz="1200" dirty="0" err="1">
                <a:solidFill>
                  <a:srgbClr val="000000"/>
                </a:solidFill>
              </a:rPr>
              <a:t>a.m</a:t>
            </a:r>
            <a:r>
              <a:rPr lang="es-CO" sz="1200" dirty="0">
                <a:solidFill>
                  <a:srgbClr val="000000"/>
                </a:solidFill>
              </a:rPr>
              <a:t> - 12:00 m y 1:30p.m – 5:30 </a:t>
            </a:r>
            <a:r>
              <a:rPr lang="es-CO" sz="1200" dirty="0" err="1">
                <a:solidFill>
                  <a:srgbClr val="000000"/>
                </a:solidFill>
              </a:rPr>
              <a:t>p.m</a:t>
            </a:r>
            <a:endParaRPr lang="es-CO" sz="1200" dirty="0">
              <a:solidFill>
                <a:srgbClr val="000000"/>
              </a:solidFill>
            </a:endParaRPr>
          </a:p>
          <a:p>
            <a:pPr marL="0" indent="0" algn="ctr">
              <a:lnSpc>
                <a:spcPct val="150000"/>
              </a:lnSpc>
              <a:buNone/>
              <a:defRPr/>
            </a:pPr>
            <a:r>
              <a:rPr lang="es-CO" sz="1200" dirty="0">
                <a:solidFill>
                  <a:srgbClr val="000000"/>
                </a:solidFill>
              </a:rPr>
              <a:t>	Viernes:	 7:00 </a:t>
            </a:r>
            <a:r>
              <a:rPr lang="es-CO" sz="1200" dirty="0" err="1">
                <a:solidFill>
                  <a:srgbClr val="000000"/>
                </a:solidFill>
              </a:rPr>
              <a:t>a.m</a:t>
            </a:r>
            <a:r>
              <a:rPr lang="es-CO" sz="1200" dirty="0">
                <a:solidFill>
                  <a:srgbClr val="000000"/>
                </a:solidFill>
              </a:rPr>
              <a:t> - 12:00 m y 1:30 </a:t>
            </a:r>
            <a:r>
              <a:rPr lang="es-CO" sz="1200" dirty="0" err="1">
                <a:solidFill>
                  <a:srgbClr val="000000"/>
                </a:solidFill>
              </a:rPr>
              <a:t>p.m</a:t>
            </a:r>
            <a:r>
              <a:rPr lang="es-CO" sz="1200" dirty="0">
                <a:solidFill>
                  <a:srgbClr val="000000"/>
                </a:solidFill>
              </a:rPr>
              <a:t> – 4:30 </a:t>
            </a:r>
            <a:r>
              <a:rPr lang="es-CO" sz="1200" dirty="0" err="1">
                <a:solidFill>
                  <a:srgbClr val="000000"/>
                </a:solidFill>
              </a:rPr>
              <a:t>p.m</a:t>
            </a:r>
            <a:r>
              <a:rPr lang="es-CO" sz="1200" dirty="0">
                <a:solidFill>
                  <a:srgbClr val="000000"/>
                </a:solidFill>
              </a:rPr>
              <a:t> </a:t>
            </a:r>
          </a:p>
          <a:p>
            <a:pPr marL="0" indent="0" algn="ctr">
              <a:lnSpc>
                <a:spcPct val="150000"/>
              </a:lnSpc>
              <a:buNone/>
              <a:defRPr/>
            </a:pPr>
            <a:r>
              <a:rPr lang="es-CO" sz="1200" dirty="0">
                <a:solidFill>
                  <a:srgbClr val="000000"/>
                </a:solidFill>
              </a:rPr>
              <a:t>	</a:t>
            </a:r>
          </a:p>
          <a:p>
            <a:pPr marL="0" indent="0" algn="just">
              <a:buNone/>
              <a:defRPr/>
            </a:pPr>
            <a:r>
              <a:rPr lang="es-CO" sz="1200" b="1" dirty="0">
                <a:solidFill>
                  <a:srgbClr val="000000"/>
                </a:solidFill>
              </a:rPr>
              <a:t>A QUIEN LE CORRESPONDE HACER CUMPLIR EL HORARIO DE TRABAJO: </a:t>
            </a:r>
            <a:r>
              <a:rPr lang="es-CO" sz="1200" dirty="0">
                <a:solidFill>
                  <a:srgbClr val="000000"/>
                </a:solidFill>
              </a:rPr>
              <a:t>Corresponde al </a:t>
            </a:r>
            <a:r>
              <a:rPr lang="es-CO" sz="1200" b="1" dirty="0">
                <a:solidFill>
                  <a:srgbClr val="000000"/>
                </a:solidFill>
              </a:rPr>
              <a:t>JEFE</a:t>
            </a:r>
            <a:r>
              <a:rPr lang="es-CO" sz="1200" dirty="0">
                <a:solidFill>
                  <a:srgbClr val="000000"/>
                </a:solidFill>
              </a:rPr>
              <a:t> inmediato de cada dependencia y empleado, cumplir y hacer cumplir el horario de trabajo. Su incumplimiento debe ser informado a la Oficina de Control Interno Disciplinario.</a:t>
            </a:r>
            <a:endParaRPr lang="es-ES" sz="1200" dirty="0">
              <a:solidFill>
                <a:srgbClr val="000000"/>
              </a:solidFill>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Tree>
    <p:extLst>
      <p:ext uri="{BB962C8B-B14F-4D97-AF65-F5344CB8AC3E}">
        <p14:creationId xmlns:p14="http://schemas.microsoft.com/office/powerpoint/2010/main" val="2125184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294198" y="1446699"/>
            <a:ext cx="8373864" cy="2123658"/>
          </a:xfrm>
          <a:prstGeom prst="rect">
            <a:avLst/>
          </a:prstGeom>
          <a:noFill/>
        </p:spPr>
        <p:txBody>
          <a:bodyPr wrap="square">
            <a:spAutoFit/>
          </a:bodyPr>
          <a:lstStyle/>
          <a:p>
            <a:pPr algn="ctr"/>
            <a:endParaRPr lang="es-CO" sz="1200" dirty="0">
              <a:latin typeface="Arial" panose="020B0604020202020204" pitchFamily="34" charset="0"/>
              <a:ea typeface="Times New Roman" panose="02020603050405020304" pitchFamily="18" charset="0"/>
              <a:cs typeface="Arial" panose="020B0604020202020204" pitchFamily="34" charset="0"/>
            </a:endParaRPr>
          </a:p>
          <a:p>
            <a:pPr algn="just"/>
            <a:r>
              <a:rPr lang="es-CO" sz="1200" dirty="0">
                <a:latin typeface="Arial" panose="020B0604020202020204" pitchFamily="34" charset="0"/>
                <a:ea typeface="Times New Roman" panose="02020603050405020304" pitchFamily="18" charset="0"/>
                <a:cs typeface="Arial" panose="020B0604020202020204" pitchFamily="34" charset="0"/>
              </a:rPr>
              <a:t> </a:t>
            </a:r>
          </a:p>
          <a:p>
            <a:pPr algn="just"/>
            <a:r>
              <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rPr>
              <a:t>Ley 734 del 5 de febrero de 2002, fue derogada a partir del 29 de marzo de 2022, por el Artículo 265 de la Ley 1952 de 2019, modificado por el Artículo 73 de la Ley 2094 de 2021.</a:t>
            </a:r>
          </a:p>
          <a:p>
            <a:pPr algn="just"/>
            <a:endPar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algn="just"/>
            <a:r>
              <a:rPr lang="es-ES" sz="1200" dirty="0">
                <a:latin typeface="Arial" panose="020B0604020202020204" pitchFamily="34" charset="0"/>
                <a:ea typeface="Times New Roman" panose="02020603050405020304" pitchFamily="18" charset="0"/>
                <a:cs typeface="Arial" panose="020B0604020202020204" pitchFamily="34" charset="0"/>
              </a:rPr>
              <a:t>El actual reglamento de Personal se expidió a través de la Resolución 793 del 31 de agosto de 2006, sin ser actualizado no obstante estar regulado con normatividad derogada.</a:t>
            </a:r>
            <a:endParaRPr lang="es-CO" sz="1200" dirty="0">
              <a:latin typeface="Arial" panose="020B0604020202020204" pitchFamily="34" charset="0"/>
              <a:ea typeface="Times New Roman" panose="02020603050405020304" pitchFamily="18" charset="0"/>
              <a:cs typeface="Arial" panose="020B0604020202020204" pitchFamily="34" charset="0"/>
            </a:endParaRPr>
          </a:p>
          <a:p>
            <a:pPr marL="30956" algn="just"/>
            <a:endParaRPr lang="es-CO" sz="12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30956" algn="just"/>
            <a:r>
              <a:rPr lang="es-ES" sz="1200" dirty="0">
                <a:latin typeface="Arial" panose="020B0604020202020204" pitchFamily="34" charset="0"/>
                <a:ea typeface="Times New Roman" panose="02020603050405020304" pitchFamily="18" charset="0"/>
                <a:cs typeface="Arial" panose="020B0604020202020204" pitchFamily="34" charset="0"/>
              </a:rPr>
              <a:t>El Municipio de El Carmen de Viboral debe disponer de un documento ACTUALIZADO que compile las normas por las cuales se rigen todos los empleados públicos vinculados a él, a fin de que conozcan sus derechos, sus deberes, obligaciones, inhabilidades e incompatibilidades.</a:t>
            </a:r>
            <a:r>
              <a:rPr lang="es-CO" sz="1200" dirty="0">
                <a:latin typeface="Arial" panose="020B0604020202020204" pitchFamily="34" charset="0"/>
                <a:ea typeface="Arial" panose="020B0604020202020204" pitchFamily="34" charset="0"/>
                <a:cs typeface="Arial" panose="020B0604020202020204" pitchFamily="34" charset="0"/>
              </a:rPr>
              <a:t>        </a:t>
            </a:r>
            <a:endParaRPr lang="es-CO" sz="1350" dirty="0">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37516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7" name="CuadroTexto 6">
            <a:extLst>
              <a:ext uri="{FF2B5EF4-FFF2-40B4-BE49-F238E27FC236}">
                <a16:creationId xmlns:a16="http://schemas.microsoft.com/office/drawing/2014/main" id="{7BC015D1-81E8-4A1A-AEC6-FB6DF1EB2234}"/>
              </a:ext>
            </a:extLst>
          </p:cNvPr>
          <p:cNvSpPr txBox="1"/>
          <p:nvPr/>
        </p:nvSpPr>
        <p:spPr>
          <a:xfrm>
            <a:off x="643515" y="923479"/>
            <a:ext cx="8260643" cy="523220"/>
          </a:xfrm>
          <a:prstGeom prst="rect">
            <a:avLst/>
          </a:prstGeom>
          <a:noFill/>
        </p:spPr>
        <p:txBody>
          <a:bodyPr wrap="square">
            <a:spAutoFit/>
          </a:bodyPr>
          <a:lstStyle/>
          <a:p>
            <a:pPr algn="ctr">
              <a:defRPr/>
            </a:pPr>
            <a:r>
              <a:rPr lang="es-ES"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REGLAMENTO INTERNO DE TRABAJO DE LOS EMPLEADOS PUBLICOS  </a:t>
            </a:r>
          </a:p>
          <a:p>
            <a:pPr algn="ctr">
              <a:defRPr/>
            </a:pPr>
            <a:r>
              <a:rPr lang="es-ES"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DE LA ADMINISTRACIÓN MUNICIPAL</a:t>
            </a:r>
            <a:endParaRPr lang="es-CO" sz="13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Tree>
    <p:extLst>
      <p:ext uri="{BB962C8B-B14F-4D97-AF65-F5344CB8AC3E}">
        <p14:creationId xmlns:p14="http://schemas.microsoft.com/office/powerpoint/2010/main" val="2019415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557598"/>
            <a:ext cx="7369790" cy="623248"/>
          </a:xfrm>
          <a:prstGeom prst="rect">
            <a:avLst/>
          </a:prstGeom>
          <a:noFill/>
        </p:spPr>
        <p:txBody>
          <a:bodyPr wrap="square">
            <a:spAutoFit/>
          </a:bodyPr>
          <a:lstStyle/>
          <a:p>
            <a:pPr algn="just"/>
            <a:r>
              <a:rPr lang="es-CO" sz="2100" i="1" dirty="0">
                <a:cs typeface="Arial" panose="020B0604020202020204" pitchFamily="34" charset="0"/>
              </a:rPr>
              <a:t> </a:t>
            </a:r>
            <a:r>
              <a:rPr lang="es-CO" sz="1200" b="1" i="1" dirty="0">
                <a:cs typeface="Arial" panose="020B0604020202020204" pitchFamily="34" charset="0"/>
              </a:rPr>
              <a:t>TEMAS CONTEMPLADOS EN EL NUEVO REGLAMENTO INTERNO DE TRABAJO:    </a:t>
            </a:r>
          </a:p>
          <a:p>
            <a:pPr algn="just"/>
            <a:endParaRPr lang="es-CO" sz="1350" i="1" dirty="0">
              <a:cs typeface="Arial" panose="020B0604020202020204" pitchFamily="34"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552294" y="1180847"/>
            <a:ext cx="8039412" cy="281866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CO" sz="1200" dirty="0">
                <a:solidFill>
                  <a:srgbClr val="333333"/>
                </a:solidFill>
                <a:latin typeface="Arial" pitchFamily="34" charset="0"/>
                <a:ea typeface="Times New Roman" panose="02020603050405020304" pitchFamily="18" charset="0"/>
                <a:cs typeface="Arial" pitchFamily="34" charset="0"/>
              </a:rPr>
              <a:t>CAPITULO I</a:t>
            </a:r>
          </a:p>
          <a:p>
            <a:pPr algn="just"/>
            <a:r>
              <a:rPr lang="es-CO" sz="1200" dirty="0">
                <a:solidFill>
                  <a:srgbClr val="333333"/>
                </a:solidFill>
                <a:latin typeface="Arial" pitchFamily="34" charset="0"/>
                <a:ea typeface="Times New Roman" panose="02020603050405020304" pitchFamily="18" charset="0"/>
                <a:cs typeface="Arial" pitchFamily="34" charset="0"/>
              </a:rPr>
              <a:t>DISPOSICIONES GENERALES.</a:t>
            </a:r>
          </a:p>
          <a:p>
            <a:pPr marL="0" indent="0" algn="just">
              <a:buNone/>
            </a:pPr>
            <a:r>
              <a:rPr lang="es-ES" sz="1200" dirty="0">
                <a:latin typeface="Arial" panose="020B0604020202020204" pitchFamily="34" charset="0"/>
                <a:ea typeface="Times New Roman" panose="02020603050405020304" pitchFamily="18" charset="0"/>
                <a:cs typeface="Arial" pitchFamily="34" charset="0"/>
              </a:rPr>
              <a:t>CAPITULO II</a:t>
            </a:r>
            <a:endParaRPr lang="es-CO" sz="1200" dirty="0">
              <a:latin typeface="Arial" pitchFamily="34" charset="0"/>
              <a:ea typeface="Times New Roman" panose="02020603050405020304" pitchFamily="18" charset="0"/>
              <a:cs typeface="Arial" pitchFamily="34" charset="0"/>
            </a:endParaRPr>
          </a:p>
          <a:p>
            <a:r>
              <a:rPr lang="es-ES" sz="1200" dirty="0">
                <a:latin typeface="Arial" panose="020B0604020202020204" pitchFamily="34" charset="0"/>
                <a:ea typeface="Times New Roman" panose="02020603050405020304" pitchFamily="18" charset="0"/>
                <a:cs typeface="Arial" pitchFamily="34" charset="0"/>
              </a:rPr>
              <a:t>ESTRUCTURA ORGANICA</a:t>
            </a:r>
          </a:p>
          <a:p>
            <a:pPr marL="0" indent="0">
              <a:buNone/>
            </a:pPr>
            <a:r>
              <a:rPr lang="es-ES" sz="1200" dirty="0">
                <a:latin typeface="Arial" panose="020B0604020202020204" pitchFamily="34" charset="0"/>
                <a:ea typeface="Times New Roman" panose="02020603050405020304" pitchFamily="18" charset="0"/>
                <a:cs typeface="Arial" pitchFamily="34" charset="0"/>
              </a:rPr>
              <a:t>CAPITULO III</a:t>
            </a:r>
          </a:p>
          <a:p>
            <a:r>
              <a:rPr lang="es-ES" sz="1200" dirty="0">
                <a:latin typeface="Arial" panose="020B0604020202020204" pitchFamily="34" charset="0"/>
                <a:ea typeface="Times New Roman" panose="02020603050405020304" pitchFamily="18" charset="0"/>
                <a:cs typeface="Arial" pitchFamily="34" charset="0"/>
              </a:rPr>
              <a:t>REQUISITOS PARA EL EJERCICIO  DE LOS EMPLEOS EN EL MUNICIPIO DE EL CARMEN DE VIBORAL.</a:t>
            </a:r>
          </a:p>
          <a:p>
            <a:pPr marL="0" indent="0">
              <a:buNone/>
            </a:pPr>
            <a:r>
              <a:rPr lang="es-ES" sz="1200" dirty="0">
                <a:latin typeface="Arial" panose="020B0604020202020204" pitchFamily="34" charset="0"/>
                <a:ea typeface="Times New Roman" panose="02020603050405020304" pitchFamily="18" charset="0"/>
                <a:cs typeface="Arial" pitchFamily="34" charset="0"/>
              </a:rPr>
              <a:t>CAPITULO IV</a:t>
            </a:r>
          </a:p>
          <a:p>
            <a:r>
              <a:rPr lang="es-ES" sz="1200" dirty="0">
                <a:latin typeface="Arial" panose="020B0604020202020204" pitchFamily="34" charset="0"/>
                <a:ea typeface="Times New Roman" panose="02020603050405020304" pitchFamily="18" charset="0"/>
                <a:cs typeface="Arial" pitchFamily="34" charset="0"/>
              </a:rPr>
              <a:t>DE LOS DERECHOS, DEBERES, PROHIBICIONES, INHABILIDADES E INCOMPATIBILIDADES</a:t>
            </a:r>
            <a:endParaRPr lang="es-CO" sz="1350" dirty="0">
              <a:latin typeface="Arial" pitchFamily="34" charset="0"/>
              <a:cs typeface="Arial" pitchFamily="34" charset="0"/>
            </a:endParaRPr>
          </a:p>
        </p:txBody>
      </p:sp>
    </p:spTree>
    <p:extLst>
      <p:ext uri="{BB962C8B-B14F-4D97-AF65-F5344CB8AC3E}">
        <p14:creationId xmlns:p14="http://schemas.microsoft.com/office/powerpoint/2010/main" val="835764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557598"/>
            <a:ext cx="7369790" cy="623248"/>
          </a:xfrm>
          <a:prstGeom prst="rect">
            <a:avLst/>
          </a:prstGeom>
          <a:noFill/>
        </p:spPr>
        <p:txBody>
          <a:bodyPr wrap="square">
            <a:spAutoFit/>
          </a:bodyPr>
          <a:lstStyle/>
          <a:p>
            <a:pPr algn="just"/>
            <a:r>
              <a:rPr lang="es-CO" sz="2100" i="1" dirty="0">
                <a:cs typeface="Arial" panose="020B0604020202020204" pitchFamily="34" charset="0"/>
              </a:rPr>
              <a:t> </a:t>
            </a:r>
            <a:r>
              <a:rPr lang="es-CO" b="1" i="1" dirty="0">
                <a:cs typeface="Arial" panose="020B0604020202020204" pitchFamily="34" charset="0"/>
              </a:rPr>
              <a:t>TEMAS CONTEMPLADOS EN EL REGLAMENTO INTERNO DE TRABAJO:    </a:t>
            </a:r>
          </a:p>
          <a:p>
            <a:pPr algn="just"/>
            <a:endParaRPr lang="es-CO" sz="1350" i="1" dirty="0">
              <a:cs typeface="Arial" panose="020B0604020202020204" pitchFamily="34"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dirty="0">
                <a:latin typeface="Arial" panose="020B0604020202020204" pitchFamily="34" charset="0"/>
                <a:ea typeface="Times New Roman" panose="02020603050405020304" pitchFamily="18" charset="0"/>
              </a:rPr>
              <a:t>CAPITULO V</a:t>
            </a:r>
          </a:p>
          <a:p>
            <a:r>
              <a:rPr lang="es-ES" sz="1200" dirty="0">
                <a:latin typeface="Arial" panose="020B0604020202020204" pitchFamily="34" charset="0"/>
                <a:ea typeface="Times New Roman" panose="02020603050405020304" pitchFamily="18" charset="0"/>
              </a:rPr>
              <a:t>SITUACIONES ADMINISTRATIVAS DE LOS EMPLEADOS DEL MUNICIPIO DE EL CARMEN DE VIBORAL</a:t>
            </a:r>
          </a:p>
          <a:p>
            <a:pPr marL="0" indent="0">
              <a:buNone/>
            </a:pPr>
            <a:r>
              <a:rPr lang="es-ES" sz="1200" dirty="0">
                <a:latin typeface="Arial" panose="020B0604020202020204" pitchFamily="34" charset="0"/>
                <a:ea typeface="Times New Roman" panose="02020603050405020304" pitchFamily="18" charset="0"/>
              </a:rPr>
              <a:t>CAPITULO VI</a:t>
            </a:r>
          </a:p>
          <a:p>
            <a:pPr marL="0" indent="0">
              <a:buNone/>
            </a:pPr>
            <a:r>
              <a:rPr lang="es-ES" sz="1200" dirty="0">
                <a:latin typeface="Arial" panose="020B0604020202020204" pitchFamily="34" charset="0"/>
                <a:ea typeface="Times New Roman" panose="02020603050405020304" pitchFamily="18" charset="0"/>
              </a:rPr>
              <a:t>PROCESO DE EVALUACION Y RETIRO DE LOS EMPLEADOS DEL MUNICIPIO DE EL CARMEN DE VIBORAL</a:t>
            </a:r>
          </a:p>
          <a:p>
            <a:pPr marL="0" indent="0">
              <a:buNone/>
            </a:pPr>
            <a:r>
              <a:rPr lang="es-ES" sz="1200" dirty="0">
                <a:latin typeface="Arial" panose="020B0604020202020204" pitchFamily="34" charset="0"/>
                <a:ea typeface="Times New Roman" panose="02020603050405020304" pitchFamily="18" charset="0"/>
              </a:rPr>
              <a:t>CAPITULO VII</a:t>
            </a:r>
          </a:p>
          <a:p>
            <a:pPr marL="0" indent="0">
              <a:buNone/>
            </a:pPr>
            <a:r>
              <a:rPr lang="es-ES" sz="1200" dirty="0">
                <a:latin typeface="Arial" panose="020B0604020202020204" pitchFamily="34" charset="0"/>
                <a:ea typeface="Times New Roman" panose="02020603050405020304" pitchFamily="18" charset="0"/>
              </a:rPr>
              <a:t>REGIMEN DISCIPLINARIO</a:t>
            </a:r>
          </a:p>
          <a:p>
            <a:pPr marL="0" indent="0">
              <a:buNone/>
            </a:pPr>
            <a:r>
              <a:rPr lang="es-ES" sz="1200" dirty="0">
                <a:latin typeface="Arial" panose="020B0604020202020204" pitchFamily="34" charset="0"/>
                <a:ea typeface="Times New Roman" panose="02020603050405020304" pitchFamily="18" charset="0"/>
              </a:rPr>
              <a:t>CAPITULO VIII</a:t>
            </a:r>
          </a:p>
          <a:p>
            <a:r>
              <a:rPr lang="es-ES" sz="1200" dirty="0">
                <a:latin typeface="Arial" panose="020B0604020202020204" pitchFamily="34" charset="0"/>
                <a:ea typeface="Times New Roman" panose="02020603050405020304" pitchFamily="18" charset="0"/>
              </a:rPr>
              <a:t>SISTEMA DE GESTIÓN DE SEGURIDAD Y SALUD EN EL TRABAJO, BUENAS PRACTICAS LABORALES, INCLUSION SOCIAL Y DE GENERO Y NO VIOLENCIA A LA MUJER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1895477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8E45126-65AB-7D77-B4FE-FEBC490B7F69}"/>
              </a:ext>
            </a:extLst>
          </p:cNvPr>
          <p:cNvSpPr/>
          <p:nvPr/>
        </p:nvSpPr>
        <p:spPr>
          <a:xfrm>
            <a:off x="1381800" y="468088"/>
            <a:ext cx="5084033" cy="738664"/>
          </a:xfrm>
          <a:prstGeom prst="rect">
            <a:avLst/>
          </a:prstGeom>
        </p:spPr>
        <p:txBody>
          <a:bodyPr wrap="square">
            <a:spAutoFit/>
          </a:bodyPr>
          <a:lstStyle/>
          <a:p>
            <a:pPr algn="ctr"/>
            <a:endParaRPr lang="es-ES" sz="2100" b="1" dirty="0">
              <a:effectLst>
                <a:outerShdw blurRad="38100" dist="38100" dir="2700000" algn="tl">
                  <a:srgbClr val="000000">
                    <a:alpha val="43137"/>
                  </a:srgbClr>
                </a:outerShdw>
              </a:effectLst>
            </a:endParaRPr>
          </a:p>
          <a:p>
            <a:pPr algn="ctr"/>
            <a:r>
              <a:rPr lang="es-ES" sz="2100" b="1" dirty="0">
                <a:effectLst>
                  <a:outerShdw blurRad="38100" dist="38100" dir="2700000" algn="tl">
                    <a:srgbClr val="000000">
                      <a:alpha val="43137"/>
                    </a:srgbClr>
                  </a:outerShdw>
                </a:effectLst>
              </a:rPr>
              <a:t>Seguridad y Salud en el Trabajo</a:t>
            </a:r>
          </a:p>
        </p:txBody>
      </p:sp>
      <p:sp>
        <p:nvSpPr>
          <p:cNvPr id="6" name="Rectángulo 5">
            <a:extLst>
              <a:ext uri="{FF2B5EF4-FFF2-40B4-BE49-F238E27FC236}">
                <a16:creationId xmlns:a16="http://schemas.microsoft.com/office/drawing/2014/main" id="{6C0106CD-0F10-22DC-6436-F0B3866FC14A}"/>
              </a:ext>
            </a:extLst>
          </p:cNvPr>
          <p:cNvSpPr/>
          <p:nvPr/>
        </p:nvSpPr>
        <p:spPr>
          <a:xfrm>
            <a:off x="1751171" y="909906"/>
            <a:ext cx="3771750" cy="646331"/>
          </a:xfrm>
          <a:prstGeom prst="rect">
            <a:avLst/>
          </a:prstGeom>
        </p:spPr>
        <p:txBody>
          <a:bodyPr wrap="square">
            <a:spAutoFit/>
          </a:bodyPr>
          <a:lstStyle/>
          <a:p>
            <a:pPr algn="ctr"/>
            <a:endParaRPr lang="es-CO" sz="1800" b="1" dirty="0">
              <a:effectLst>
                <a:outerShdw blurRad="38100" dist="38100" dir="2700000" algn="tl">
                  <a:srgbClr val="000000">
                    <a:alpha val="43137"/>
                  </a:srgbClr>
                </a:outerShdw>
              </a:effectLst>
            </a:endParaRPr>
          </a:p>
          <a:p>
            <a:pPr algn="ctr"/>
            <a:r>
              <a:rPr lang="es-CO" sz="1800" b="1" dirty="0">
                <a:effectLst>
                  <a:outerShdw blurRad="38100" dist="38100" dir="2700000" algn="tl">
                    <a:srgbClr val="000000">
                      <a:alpha val="43137"/>
                    </a:srgbClr>
                  </a:outerShdw>
                </a:effectLst>
              </a:rPr>
              <a:t>Inducción/Reinducción</a:t>
            </a:r>
            <a:endParaRPr lang="es-CO" sz="1800" dirty="0">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E2FC5F67-F22D-8D25-5A65-3DCE039D9CB4}"/>
              </a:ext>
            </a:extLst>
          </p:cNvPr>
          <p:cNvSpPr txBox="1"/>
          <p:nvPr/>
        </p:nvSpPr>
        <p:spPr>
          <a:xfrm>
            <a:off x="29902" y="1398325"/>
            <a:ext cx="5084032" cy="969496"/>
          </a:xfrm>
          <a:prstGeom prst="rect">
            <a:avLst/>
          </a:prstGeom>
          <a:noFill/>
        </p:spPr>
        <p:txBody>
          <a:bodyPr wrap="square">
            <a:spAutoFit/>
          </a:bodyPr>
          <a:lstStyle/>
          <a:p>
            <a:pPr marR="44768" algn="just"/>
            <a:r>
              <a:rPr lang="es-ES" sz="1500" dirty="0"/>
              <a:t>Objetivo: </a:t>
            </a:r>
            <a:r>
              <a:rPr lang="es-ES" sz="1350" dirty="0">
                <a:latin typeface="Arial" panose="020B0604020202020204" pitchFamily="34" charset="0"/>
                <a:ea typeface="Calibri Light" panose="020F0302020204030204" pitchFamily="34" charset="0"/>
              </a:rPr>
              <a:t>Su objeto es la ambientación inicial al medio que se va a trabajar y se programa para todos el personal nuevo y antiguo. Será ejecutada de forma y obligatoria. </a:t>
            </a:r>
            <a:endParaRPr lang="es-CO" sz="1350" dirty="0">
              <a:latin typeface="Calibri Light" panose="020F0302020204030204" pitchFamily="34" charset="0"/>
              <a:ea typeface="Calibri Light" panose="020F0302020204030204" pitchFamily="34" charset="0"/>
            </a:endParaRPr>
          </a:p>
          <a:p>
            <a:pPr algn="just"/>
            <a:r>
              <a:rPr lang="es-ES" sz="1500" dirty="0"/>
              <a:t> </a:t>
            </a:r>
          </a:p>
        </p:txBody>
      </p:sp>
      <p:sp>
        <p:nvSpPr>
          <p:cNvPr id="9" name="CuadroTexto 8">
            <a:extLst>
              <a:ext uri="{FF2B5EF4-FFF2-40B4-BE49-F238E27FC236}">
                <a16:creationId xmlns:a16="http://schemas.microsoft.com/office/drawing/2014/main" id="{2E8178ED-6500-0DD9-C8EF-F237D6FF5901}"/>
              </a:ext>
            </a:extLst>
          </p:cNvPr>
          <p:cNvSpPr txBox="1"/>
          <p:nvPr/>
        </p:nvSpPr>
        <p:spPr>
          <a:xfrm>
            <a:off x="5608780" y="2281444"/>
            <a:ext cx="3359490" cy="253916"/>
          </a:xfrm>
          <a:prstGeom prst="rect">
            <a:avLst/>
          </a:prstGeom>
          <a:noFill/>
        </p:spPr>
        <p:txBody>
          <a:bodyPr wrap="square">
            <a:spAutoFit/>
          </a:bodyPr>
          <a:lstStyle/>
          <a:p>
            <a:r>
              <a:rPr lang="es-CO" sz="1050" dirty="0"/>
              <a:t>Decreto 1072 de 2015- Capitulo 6  SG-SST</a:t>
            </a:r>
          </a:p>
        </p:txBody>
      </p:sp>
      <p:sp>
        <p:nvSpPr>
          <p:cNvPr id="10" name="CuadroTexto 9">
            <a:extLst>
              <a:ext uri="{FF2B5EF4-FFF2-40B4-BE49-F238E27FC236}">
                <a16:creationId xmlns:a16="http://schemas.microsoft.com/office/drawing/2014/main" id="{852D3FE0-F4D8-39C4-4F39-AC0816F37981}"/>
              </a:ext>
            </a:extLst>
          </p:cNvPr>
          <p:cNvSpPr txBox="1"/>
          <p:nvPr/>
        </p:nvSpPr>
        <p:spPr>
          <a:xfrm>
            <a:off x="4572000" y="2752919"/>
            <a:ext cx="4573203" cy="415498"/>
          </a:xfrm>
          <a:prstGeom prst="rect">
            <a:avLst/>
          </a:prstGeom>
          <a:noFill/>
        </p:spPr>
        <p:txBody>
          <a:bodyPr wrap="square">
            <a:spAutoFit/>
          </a:bodyPr>
          <a:lstStyle/>
          <a:p>
            <a:r>
              <a:rPr lang="es-ES" sz="1050" dirty="0"/>
              <a:t>ARTÍCULO 2.2.4.6.11. Capacitación en seguridad y salud en el trabajo - SST</a:t>
            </a:r>
            <a:endParaRPr lang="es-CO" sz="1050" dirty="0"/>
          </a:p>
        </p:txBody>
      </p:sp>
      <p:sp>
        <p:nvSpPr>
          <p:cNvPr id="12" name="Rectángulo 11">
            <a:extLst>
              <a:ext uri="{FF2B5EF4-FFF2-40B4-BE49-F238E27FC236}">
                <a16:creationId xmlns:a16="http://schemas.microsoft.com/office/drawing/2014/main" id="{6C16049B-C5A4-4AEE-9243-3BBAB4CB9CD7}"/>
              </a:ext>
            </a:extLst>
          </p:cNvPr>
          <p:cNvSpPr/>
          <p:nvPr/>
        </p:nvSpPr>
        <p:spPr>
          <a:xfrm>
            <a:off x="5264398" y="2494098"/>
            <a:ext cx="4573203" cy="253916"/>
          </a:xfrm>
          <a:prstGeom prst="rect">
            <a:avLst/>
          </a:prstGeom>
        </p:spPr>
        <p:txBody>
          <a:bodyPr wrap="square">
            <a:spAutoFit/>
          </a:bodyPr>
          <a:lstStyle/>
          <a:p>
            <a:r>
              <a:rPr lang="es-CO" sz="1050" dirty="0"/>
              <a:t>Resolución 0312 de 2019 estándares Mínimos de SG-SST</a:t>
            </a:r>
          </a:p>
        </p:txBody>
      </p:sp>
      <p:sp>
        <p:nvSpPr>
          <p:cNvPr id="14" name="CuadroTexto 13">
            <a:extLst>
              <a:ext uri="{FF2B5EF4-FFF2-40B4-BE49-F238E27FC236}">
                <a16:creationId xmlns:a16="http://schemas.microsoft.com/office/drawing/2014/main" id="{CF6446E5-D404-DC87-0B92-5BC423D65E99}"/>
              </a:ext>
            </a:extLst>
          </p:cNvPr>
          <p:cNvSpPr txBox="1"/>
          <p:nvPr/>
        </p:nvSpPr>
        <p:spPr>
          <a:xfrm>
            <a:off x="5661449" y="1988419"/>
            <a:ext cx="3452649" cy="300082"/>
          </a:xfrm>
          <a:prstGeom prst="rect">
            <a:avLst/>
          </a:prstGeom>
          <a:noFill/>
        </p:spPr>
        <p:txBody>
          <a:bodyPr wrap="square">
            <a:spAutoFit/>
          </a:bodyPr>
          <a:lstStyle/>
          <a:p>
            <a:r>
              <a:rPr lang="es-ES" sz="1350" b="1" dirty="0">
                <a:solidFill>
                  <a:schemeClr val="accent2">
                    <a:lumMod val="75000"/>
                  </a:schemeClr>
                </a:solidFill>
              </a:rPr>
              <a:t>NORMATIVIDAD </a:t>
            </a:r>
            <a:endParaRPr lang="es-CO" sz="1050" dirty="0"/>
          </a:p>
        </p:txBody>
      </p:sp>
      <p:sp>
        <p:nvSpPr>
          <p:cNvPr id="15" name="Elipse 14">
            <a:extLst>
              <a:ext uri="{FF2B5EF4-FFF2-40B4-BE49-F238E27FC236}">
                <a16:creationId xmlns:a16="http://schemas.microsoft.com/office/drawing/2014/main" id="{A23C41E7-B168-CB97-F50A-0C74D3CCEBD5}"/>
              </a:ext>
            </a:extLst>
          </p:cNvPr>
          <p:cNvSpPr/>
          <p:nvPr/>
        </p:nvSpPr>
        <p:spPr>
          <a:xfrm>
            <a:off x="825340" y="2344875"/>
            <a:ext cx="1524000" cy="728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Empleados</a:t>
            </a:r>
          </a:p>
        </p:txBody>
      </p:sp>
      <p:sp>
        <p:nvSpPr>
          <p:cNvPr id="17" name="Elipse 16">
            <a:extLst>
              <a:ext uri="{FF2B5EF4-FFF2-40B4-BE49-F238E27FC236}">
                <a16:creationId xmlns:a16="http://schemas.microsoft.com/office/drawing/2014/main" id="{CD7014FA-01BC-0BEE-F3EB-0ED1F48AD208}"/>
              </a:ext>
            </a:extLst>
          </p:cNvPr>
          <p:cNvSpPr/>
          <p:nvPr/>
        </p:nvSpPr>
        <p:spPr>
          <a:xfrm>
            <a:off x="2521531" y="2334568"/>
            <a:ext cx="1524000" cy="728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Estudiantes</a:t>
            </a:r>
          </a:p>
        </p:txBody>
      </p:sp>
      <p:sp>
        <p:nvSpPr>
          <p:cNvPr id="18" name="Elipse 17">
            <a:extLst>
              <a:ext uri="{FF2B5EF4-FFF2-40B4-BE49-F238E27FC236}">
                <a16:creationId xmlns:a16="http://schemas.microsoft.com/office/drawing/2014/main" id="{ABDDC496-2B5C-94A1-9952-EF5EEE8DDD0B}"/>
              </a:ext>
            </a:extLst>
          </p:cNvPr>
          <p:cNvSpPr/>
          <p:nvPr/>
        </p:nvSpPr>
        <p:spPr>
          <a:xfrm>
            <a:off x="911711" y="3179406"/>
            <a:ext cx="1524000" cy="728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Trabajadores oficiales</a:t>
            </a:r>
          </a:p>
        </p:txBody>
      </p:sp>
      <p:sp>
        <p:nvSpPr>
          <p:cNvPr id="16" name="Elipse 15">
            <a:extLst>
              <a:ext uri="{FF2B5EF4-FFF2-40B4-BE49-F238E27FC236}">
                <a16:creationId xmlns:a16="http://schemas.microsoft.com/office/drawing/2014/main" id="{777084E8-F6E1-EBFC-9943-B23521633C1D}"/>
              </a:ext>
            </a:extLst>
          </p:cNvPr>
          <p:cNvSpPr/>
          <p:nvPr/>
        </p:nvSpPr>
        <p:spPr>
          <a:xfrm>
            <a:off x="2571918" y="3121392"/>
            <a:ext cx="1524000" cy="728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Contratistas</a:t>
            </a:r>
          </a:p>
        </p:txBody>
      </p:sp>
    </p:spTree>
    <p:extLst>
      <p:ext uri="{BB962C8B-B14F-4D97-AF65-F5344CB8AC3E}">
        <p14:creationId xmlns:p14="http://schemas.microsoft.com/office/powerpoint/2010/main" val="181103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38E45126-65AB-7D77-B4FE-FEBC490B7F69}"/>
              </a:ext>
            </a:extLst>
          </p:cNvPr>
          <p:cNvSpPr/>
          <p:nvPr/>
        </p:nvSpPr>
        <p:spPr>
          <a:xfrm>
            <a:off x="1553250" y="0"/>
            <a:ext cx="5084033" cy="415498"/>
          </a:xfrm>
          <a:prstGeom prst="rect">
            <a:avLst/>
          </a:prstGeom>
        </p:spPr>
        <p:txBody>
          <a:bodyPr wrap="square">
            <a:spAutoFit/>
          </a:bodyPr>
          <a:lstStyle/>
          <a:p>
            <a:pPr algn="ctr"/>
            <a:r>
              <a:rPr lang="es-ES" sz="2100" b="1" dirty="0">
                <a:effectLst>
                  <a:outerShdw blurRad="38100" dist="38100" dir="2700000" algn="tl">
                    <a:srgbClr val="000000">
                      <a:alpha val="43137"/>
                    </a:srgbClr>
                  </a:outerShdw>
                </a:effectLst>
              </a:rPr>
              <a:t>Seguridad y Salud en el Trabajo</a:t>
            </a:r>
          </a:p>
        </p:txBody>
      </p:sp>
      <p:sp>
        <p:nvSpPr>
          <p:cNvPr id="6" name="Rectángulo 5">
            <a:extLst>
              <a:ext uri="{FF2B5EF4-FFF2-40B4-BE49-F238E27FC236}">
                <a16:creationId xmlns:a16="http://schemas.microsoft.com/office/drawing/2014/main" id="{6C0106CD-0F10-22DC-6436-F0B3866FC14A}"/>
              </a:ext>
            </a:extLst>
          </p:cNvPr>
          <p:cNvSpPr/>
          <p:nvPr/>
        </p:nvSpPr>
        <p:spPr>
          <a:xfrm>
            <a:off x="2209391" y="475336"/>
            <a:ext cx="3771750" cy="369332"/>
          </a:xfrm>
          <a:prstGeom prst="rect">
            <a:avLst/>
          </a:prstGeom>
        </p:spPr>
        <p:txBody>
          <a:bodyPr wrap="square">
            <a:spAutoFit/>
          </a:bodyPr>
          <a:lstStyle/>
          <a:p>
            <a:pPr algn="ctr"/>
            <a:r>
              <a:rPr lang="es-CO" sz="1800" b="1" dirty="0">
                <a:effectLst>
                  <a:outerShdw blurRad="38100" dist="38100" dir="2700000" algn="tl">
                    <a:srgbClr val="000000">
                      <a:alpha val="43137"/>
                    </a:srgbClr>
                  </a:outerShdw>
                </a:effectLst>
              </a:rPr>
              <a:t>Inducción/Reinducción</a:t>
            </a:r>
            <a:endParaRPr lang="es-CO" sz="1800" dirty="0">
              <a:effectLst>
                <a:outerShdw blurRad="38100" dist="38100" dir="2700000" algn="tl">
                  <a:srgbClr val="000000">
                    <a:alpha val="43137"/>
                  </a:srgbClr>
                </a:outerShdw>
              </a:effectLst>
            </a:endParaRPr>
          </a:p>
        </p:txBody>
      </p:sp>
      <p:sp>
        <p:nvSpPr>
          <p:cNvPr id="7" name="Rectángulo 6">
            <a:extLst>
              <a:ext uri="{FF2B5EF4-FFF2-40B4-BE49-F238E27FC236}">
                <a16:creationId xmlns:a16="http://schemas.microsoft.com/office/drawing/2014/main" id="{42B30691-FFFF-7BEB-0D7F-2F0F426933EF}"/>
              </a:ext>
            </a:extLst>
          </p:cNvPr>
          <p:cNvSpPr/>
          <p:nvPr/>
        </p:nvSpPr>
        <p:spPr>
          <a:xfrm>
            <a:off x="182990" y="2952588"/>
            <a:ext cx="8294966" cy="1015663"/>
          </a:xfrm>
          <a:prstGeom prst="rect">
            <a:avLst/>
          </a:prstGeom>
        </p:spPr>
        <p:txBody>
          <a:bodyPr wrap="square">
            <a:spAutoFit/>
          </a:bodyPr>
          <a:lstStyle/>
          <a:p>
            <a:r>
              <a:rPr lang="es-ES" sz="1500" dirty="0"/>
              <a:t>Es el desarrollo de un proceso lógico y por etapas, basado en la mejora continua. </a:t>
            </a:r>
            <a:r>
              <a:rPr lang="es-ES" sz="1500" b="1" u="sng" dirty="0"/>
              <a:t>PHVA</a:t>
            </a:r>
          </a:p>
          <a:p>
            <a:pPr algn="just"/>
            <a:r>
              <a:rPr lang="es-ES" sz="1500" b="1" dirty="0"/>
              <a:t>Que</a:t>
            </a:r>
            <a:r>
              <a:rPr lang="es-ES" sz="1500" dirty="0"/>
              <a:t> incluye la política, la organización, la planificación, la aplicación, la evaluación, la auditoría y las acciones de mejora con el </a:t>
            </a:r>
            <a:r>
              <a:rPr lang="es-ES" sz="1500" b="1" dirty="0"/>
              <a:t>objetivo</a:t>
            </a:r>
            <a:r>
              <a:rPr lang="es-ES" sz="1500" dirty="0"/>
              <a:t> de anticipar, reconocer, evaluar y controlar los riesgos que puedan afectar la seguridad y la salud en el trabajo.</a:t>
            </a:r>
            <a:endParaRPr lang="es-ES" sz="1500" dirty="0">
              <a:solidFill>
                <a:schemeClr val="accent2">
                  <a:lumMod val="75000"/>
                </a:schemeClr>
              </a:solidFill>
            </a:endParaRPr>
          </a:p>
        </p:txBody>
      </p:sp>
      <p:sp>
        <p:nvSpPr>
          <p:cNvPr id="11" name="CuadroTexto 10">
            <a:extLst>
              <a:ext uri="{FF2B5EF4-FFF2-40B4-BE49-F238E27FC236}">
                <a16:creationId xmlns:a16="http://schemas.microsoft.com/office/drawing/2014/main" id="{E2FC5F67-F22D-8D25-5A65-3DCE039D9CB4}"/>
              </a:ext>
            </a:extLst>
          </p:cNvPr>
          <p:cNvSpPr txBox="1"/>
          <p:nvPr/>
        </p:nvSpPr>
        <p:spPr>
          <a:xfrm>
            <a:off x="1331997" y="1306926"/>
            <a:ext cx="6062225" cy="830997"/>
          </a:xfrm>
          <a:prstGeom prst="rect">
            <a:avLst/>
          </a:prstGeom>
          <a:noFill/>
        </p:spPr>
        <p:txBody>
          <a:bodyPr wrap="square">
            <a:spAutoFit/>
          </a:bodyPr>
          <a:lstStyle/>
          <a:p>
            <a:pPr algn="just"/>
            <a:r>
              <a:rPr lang="es-ES" sz="1200" dirty="0"/>
              <a:t>Es la </a:t>
            </a:r>
            <a:r>
              <a:rPr lang="es-ES" sz="1200" b="1" dirty="0"/>
              <a:t>disciplina</a:t>
            </a:r>
            <a:r>
              <a:rPr lang="es-ES" sz="1200" dirty="0"/>
              <a:t> que trata de la </a:t>
            </a:r>
            <a:r>
              <a:rPr lang="es-ES" sz="1200" u="sng" dirty="0"/>
              <a:t>prevención</a:t>
            </a:r>
            <a:r>
              <a:rPr lang="es-ES" sz="1200" dirty="0"/>
              <a:t> de las lesiones y enfermedades causadas por las condiciones de trabajo, y de la protección y promoción de la salud de los trabajadores Velar por el bienestar tanto físico, mental y social en todas las ocupaciones. </a:t>
            </a:r>
          </a:p>
        </p:txBody>
      </p:sp>
      <p:sp>
        <p:nvSpPr>
          <p:cNvPr id="13" name="CuadroTexto 12">
            <a:extLst>
              <a:ext uri="{FF2B5EF4-FFF2-40B4-BE49-F238E27FC236}">
                <a16:creationId xmlns:a16="http://schemas.microsoft.com/office/drawing/2014/main" id="{C459D4F8-9B5B-13F9-A4C8-24068CB56147}"/>
              </a:ext>
            </a:extLst>
          </p:cNvPr>
          <p:cNvSpPr txBox="1"/>
          <p:nvPr/>
        </p:nvSpPr>
        <p:spPr>
          <a:xfrm>
            <a:off x="279649" y="973756"/>
            <a:ext cx="3452649" cy="461665"/>
          </a:xfrm>
          <a:prstGeom prst="rect">
            <a:avLst/>
          </a:prstGeom>
          <a:noFill/>
        </p:spPr>
        <p:txBody>
          <a:bodyPr wrap="square">
            <a:spAutoFit/>
          </a:bodyPr>
          <a:lstStyle/>
          <a:p>
            <a:r>
              <a:rPr lang="es-ES" sz="1200" b="1" dirty="0">
                <a:solidFill>
                  <a:schemeClr val="accent2">
                    <a:lumMod val="75000"/>
                  </a:schemeClr>
                </a:solidFill>
              </a:rPr>
              <a:t>SEGURIDAD Y SALUD EN EL TRABAJO- S.S.T</a:t>
            </a:r>
            <a:endParaRPr lang="es-CO" sz="1200" dirty="0"/>
          </a:p>
        </p:txBody>
      </p:sp>
      <p:sp>
        <p:nvSpPr>
          <p:cNvPr id="8" name="CuadroTexto 7">
            <a:extLst>
              <a:ext uri="{FF2B5EF4-FFF2-40B4-BE49-F238E27FC236}">
                <a16:creationId xmlns:a16="http://schemas.microsoft.com/office/drawing/2014/main" id="{C1040699-DF8C-9F06-4CEA-950DDAAAA25E}"/>
              </a:ext>
            </a:extLst>
          </p:cNvPr>
          <p:cNvSpPr txBox="1"/>
          <p:nvPr/>
        </p:nvSpPr>
        <p:spPr>
          <a:xfrm>
            <a:off x="182989" y="2600181"/>
            <a:ext cx="11004299" cy="276999"/>
          </a:xfrm>
          <a:prstGeom prst="rect">
            <a:avLst/>
          </a:prstGeom>
          <a:noFill/>
        </p:spPr>
        <p:txBody>
          <a:bodyPr wrap="square">
            <a:spAutoFit/>
          </a:bodyPr>
          <a:lstStyle>
            <a:defPPr>
              <a:defRPr lang="es-CO"/>
            </a:defPPr>
            <a:lvl1pPr>
              <a:defRPr b="1" i="0">
                <a:solidFill>
                  <a:schemeClr val="accent2">
                    <a:lumMod val="75000"/>
                  </a:schemeClr>
                </a:solidFill>
                <a:effectLst/>
              </a:defRPr>
            </a:lvl1pPr>
          </a:lstStyle>
          <a:p>
            <a:r>
              <a:rPr lang="es-ES" sz="1200" dirty="0"/>
              <a:t>SISTEMA DE GESTIÓN DE LA SEGURIDAD Y SALUD EN EL TRABAJO SG - SST </a:t>
            </a:r>
          </a:p>
        </p:txBody>
      </p:sp>
      <p:sp>
        <p:nvSpPr>
          <p:cNvPr id="9" name="Subtítulo 8">
            <a:extLst>
              <a:ext uri="{FF2B5EF4-FFF2-40B4-BE49-F238E27FC236}">
                <a16:creationId xmlns:a16="http://schemas.microsoft.com/office/drawing/2014/main" id="{28768109-44CC-4682-A8CB-86CB8D10AFFB}"/>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16754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55679" y="882507"/>
            <a:ext cx="3689151" cy="330860"/>
          </a:xfrm>
          <a:prstGeom prst="rect">
            <a:avLst/>
          </a:prstGeom>
        </p:spPr>
        <p:txBody>
          <a:bodyPr wrap="none" lIns="68580" tIns="34290" rIns="68580" bIns="34290">
            <a:spAutoFit/>
          </a:bodyPr>
          <a:lstStyle/>
          <a:p>
            <a:pPr algn="ctr">
              <a:spcBef>
                <a:spcPct val="50000"/>
              </a:spcBef>
              <a:defRPr/>
            </a:pPr>
            <a:r>
              <a:rPr lang="es-ES"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ASPECTOS A TENER EN CUENTA</a:t>
            </a:r>
            <a:endParaRPr lang="es-CO"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3" name="Rectángulo 2"/>
          <p:cNvSpPr/>
          <p:nvPr/>
        </p:nvSpPr>
        <p:spPr>
          <a:xfrm>
            <a:off x="541226" y="1167200"/>
            <a:ext cx="7972424" cy="3208571"/>
          </a:xfrm>
          <a:prstGeom prst="rect">
            <a:avLst/>
          </a:prstGeom>
        </p:spPr>
        <p:txBody>
          <a:bodyPr wrap="square" lIns="68580" tIns="34290" rIns="68580" bIns="34290">
            <a:spAutoFit/>
          </a:bodyPr>
          <a:lstStyle/>
          <a:p>
            <a:pPr algn="just"/>
            <a:r>
              <a:rPr lang="es-ES" sz="1200" dirty="0"/>
              <a:t>En el Municipio no habrá empleo que no tenga funciones detalladas en la ley o reglamento, para proveerlos se requiere que están contemplados en la respectiva planta de personal y que sus emolumentos estén previstos en el presupuesto.</a:t>
            </a:r>
          </a:p>
          <a:p>
            <a:pPr algn="just"/>
            <a:endParaRPr lang="es-ES" sz="1200" dirty="0"/>
          </a:p>
          <a:p>
            <a:pPr algn="just"/>
            <a:r>
              <a:rPr lang="es-ES" sz="1200" dirty="0"/>
              <a:t>Los empleados públicos no pueden desempeñar simultáneamente otro empleo público ni recibir más de una asignación que provenga del tesoro público o de empresas o instituciones que tenga parte mayoritaria el Estado, salvo los casos expresamente determinados por la ley.</a:t>
            </a:r>
          </a:p>
          <a:p>
            <a:pPr algn="just"/>
            <a:endParaRPr lang="es-ES" sz="1200" dirty="0"/>
          </a:p>
          <a:p>
            <a:pPr algn="just"/>
            <a:r>
              <a:rPr lang="es-ES" sz="1200" dirty="0"/>
              <a:t>La función administrativa del Municipio, está al servicio de los intereses generales y se desarrolla con fundamento en los principios de igualdad, moralidad, eficacia, economía, celeridad, imparcialidad y publicidad.  </a:t>
            </a:r>
          </a:p>
          <a:p>
            <a:pPr algn="just">
              <a:spcBef>
                <a:spcPct val="50000"/>
              </a:spcBef>
              <a:defRPr/>
            </a:pPr>
            <a:r>
              <a:rPr lang="es-CO" sz="1200" dirty="0"/>
              <a:t>Ningún empleado público entrará a ejercer su empleo sin prestar juramento de cumplir y defender la Constitución y las Leyes, y desempeñar los deberes que le incumben. La posesión se hará ante el Alcalde o ante la persona a quien este delegue.</a:t>
            </a:r>
          </a:p>
          <a:p>
            <a:pPr algn="just">
              <a:spcBef>
                <a:spcPct val="50000"/>
              </a:spcBef>
              <a:defRPr/>
            </a:pPr>
            <a:endParaRPr lang="es-ES" sz="1200" dirty="0"/>
          </a:p>
          <a:p>
            <a:pPr algn="just"/>
            <a:r>
              <a:rPr lang="es-ES" sz="1200" dirty="0"/>
              <a:t>El empleado tiene derecho a obtener permiso de estudio siempre que dentro de la respectiva semana no se afecte más de cinco (5) horas la prestación del servicio.</a:t>
            </a:r>
          </a:p>
        </p:txBody>
      </p:sp>
    </p:spTree>
    <p:extLst>
      <p:ext uri="{BB962C8B-B14F-4D97-AF65-F5344CB8AC3E}">
        <p14:creationId xmlns:p14="http://schemas.microsoft.com/office/powerpoint/2010/main" val="850025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65C5F116-0192-70F8-48E1-2514514AAB98}"/>
              </a:ext>
            </a:extLst>
          </p:cNvPr>
          <p:cNvSpPr/>
          <p:nvPr/>
        </p:nvSpPr>
        <p:spPr>
          <a:xfrm>
            <a:off x="688623" y="636365"/>
            <a:ext cx="8184096" cy="577081"/>
          </a:xfrm>
          <a:prstGeom prst="rect">
            <a:avLst/>
          </a:prstGeom>
        </p:spPr>
        <p:txBody>
          <a:bodyPr wrap="square">
            <a:spAutoFit/>
          </a:bodyPr>
          <a:lstStyle/>
          <a:p>
            <a:pPr algn="just"/>
            <a:r>
              <a:rPr lang="es-ES" sz="1050" dirty="0"/>
              <a:t>Ley 1562 de 2012 </a:t>
            </a:r>
          </a:p>
          <a:p>
            <a:pPr algn="just"/>
            <a:r>
              <a:rPr lang="es-ES" sz="1050" dirty="0"/>
              <a:t>Es accidente de trabajo todo </a:t>
            </a:r>
            <a:r>
              <a:rPr lang="es-ES" sz="1050" b="1" dirty="0"/>
              <a:t>suceso </a:t>
            </a:r>
            <a:r>
              <a:rPr lang="es-CO" sz="1050" b="1" dirty="0"/>
              <a:t>repentino </a:t>
            </a:r>
            <a:r>
              <a:rPr lang="es-CO" sz="1050" dirty="0"/>
              <a:t>que sobrevenga por causa o con </a:t>
            </a:r>
            <a:r>
              <a:rPr lang="es-ES" sz="1050" dirty="0"/>
              <a:t>ocasión del trabajo, y que produzca en el trabajador una lesión orgánica, una perturbación </a:t>
            </a:r>
            <a:r>
              <a:rPr lang="pt-BR" sz="1050" dirty="0"/>
              <a:t>funcional o psiquiátrica, una invalidez </a:t>
            </a:r>
            <a:r>
              <a:rPr lang="es-ES" sz="1050" dirty="0"/>
              <a:t>o la muerte. </a:t>
            </a:r>
            <a:endParaRPr lang="es-CO" sz="1050" dirty="0"/>
          </a:p>
        </p:txBody>
      </p:sp>
      <p:sp>
        <p:nvSpPr>
          <p:cNvPr id="12" name="CuadroTexto 11">
            <a:extLst>
              <a:ext uri="{FF2B5EF4-FFF2-40B4-BE49-F238E27FC236}">
                <a16:creationId xmlns:a16="http://schemas.microsoft.com/office/drawing/2014/main" id="{2A1A1C15-DFE2-9C5B-969E-A1EB7137E668}"/>
              </a:ext>
            </a:extLst>
          </p:cNvPr>
          <p:cNvSpPr txBox="1"/>
          <p:nvPr/>
        </p:nvSpPr>
        <p:spPr>
          <a:xfrm>
            <a:off x="688623" y="1363063"/>
            <a:ext cx="8052334" cy="507831"/>
          </a:xfrm>
          <a:prstGeom prst="rect">
            <a:avLst/>
          </a:prstGeom>
          <a:noFill/>
        </p:spPr>
        <p:txBody>
          <a:bodyPr wrap="square">
            <a:spAutoFit/>
          </a:bodyPr>
          <a:lstStyle/>
          <a:p>
            <a:pPr marL="214313" indent="-214313" algn="just">
              <a:buFont typeface="Wingdings" panose="05000000000000000000" pitchFamily="2" charset="2"/>
              <a:buChar char="ü"/>
            </a:pPr>
            <a:r>
              <a:rPr lang="es-ES" sz="1350" dirty="0"/>
              <a:t>Ejecución de </a:t>
            </a:r>
            <a:r>
              <a:rPr lang="es-CO" sz="1350" b="1" dirty="0"/>
              <a:t>órdenes</a:t>
            </a:r>
            <a:r>
              <a:rPr lang="es-CO" sz="1350" dirty="0"/>
              <a:t> del empleador, o contratante durante </a:t>
            </a:r>
            <a:r>
              <a:rPr lang="es-ES" sz="1350" dirty="0"/>
              <a:t>la ejecución de una labor bajo su autoridad, </a:t>
            </a:r>
            <a:r>
              <a:rPr lang="es-ES" sz="1350" b="1" dirty="0"/>
              <a:t>aun fuera del lugar y horas de trabajo.</a:t>
            </a:r>
          </a:p>
        </p:txBody>
      </p:sp>
      <p:sp>
        <p:nvSpPr>
          <p:cNvPr id="14" name="CuadroTexto 13">
            <a:extLst>
              <a:ext uri="{FF2B5EF4-FFF2-40B4-BE49-F238E27FC236}">
                <a16:creationId xmlns:a16="http://schemas.microsoft.com/office/drawing/2014/main" id="{8DE194F4-8270-42A2-A2B5-0349CBF4ED26}"/>
              </a:ext>
            </a:extLst>
          </p:cNvPr>
          <p:cNvSpPr txBox="1"/>
          <p:nvPr/>
        </p:nvSpPr>
        <p:spPr>
          <a:xfrm>
            <a:off x="3167314" y="118930"/>
            <a:ext cx="1887920" cy="253916"/>
          </a:xfrm>
          <a:prstGeom prst="rect">
            <a:avLst/>
          </a:prstGeom>
          <a:noFill/>
        </p:spPr>
        <p:txBody>
          <a:bodyPr wrap="square">
            <a:spAutoFit/>
          </a:bodyPr>
          <a:lstStyle/>
          <a:p>
            <a:pPr algn="just"/>
            <a:r>
              <a:rPr lang="es-CO" sz="1050" b="1" dirty="0">
                <a:solidFill>
                  <a:schemeClr val="accent2">
                    <a:lumMod val="75000"/>
                  </a:schemeClr>
                </a:solidFill>
              </a:rPr>
              <a:t>ACCIDENTE DE TRABAJO</a:t>
            </a:r>
            <a:endParaRPr lang="es-ES" sz="1350" b="1" dirty="0">
              <a:solidFill>
                <a:schemeClr val="accent2">
                  <a:lumMod val="75000"/>
                </a:schemeClr>
              </a:solidFill>
            </a:endParaRPr>
          </a:p>
        </p:txBody>
      </p:sp>
      <p:sp>
        <p:nvSpPr>
          <p:cNvPr id="17" name="Rectángulo 16">
            <a:extLst>
              <a:ext uri="{FF2B5EF4-FFF2-40B4-BE49-F238E27FC236}">
                <a16:creationId xmlns:a16="http://schemas.microsoft.com/office/drawing/2014/main" id="{080342A5-3BF9-67A5-6D92-D76E3B080987}"/>
              </a:ext>
            </a:extLst>
          </p:cNvPr>
          <p:cNvSpPr/>
          <p:nvPr/>
        </p:nvSpPr>
        <p:spPr>
          <a:xfrm>
            <a:off x="688623" y="3102082"/>
            <a:ext cx="8096346" cy="253916"/>
          </a:xfrm>
          <a:prstGeom prst="rect">
            <a:avLst/>
          </a:prstGeom>
        </p:spPr>
        <p:txBody>
          <a:bodyPr wrap="square">
            <a:spAutoFit/>
          </a:bodyPr>
          <a:lstStyle/>
          <a:p>
            <a:pPr marL="214313" indent="-214313" algn="just">
              <a:buFont typeface="Wingdings" panose="05000000000000000000" pitchFamily="2" charset="2"/>
              <a:buChar char="ü"/>
            </a:pPr>
            <a:r>
              <a:rPr lang="es-ES" sz="1050" dirty="0"/>
              <a:t>El ocurrido durante el ejercicio de la </a:t>
            </a:r>
            <a:r>
              <a:rPr lang="es-ES" sz="1050" b="1" dirty="0"/>
              <a:t>función sindical </a:t>
            </a:r>
            <a:r>
              <a:rPr lang="es-ES" sz="1050" dirty="0"/>
              <a:t>siempre y cuando este se produzca en cumplimiento de </a:t>
            </a:r>
            <a:r>
              <a:rPr lang="es-CO" sz="1050" dirty="0"/>
              <a:t>dicha función.</a:t>
            </a:r>
          </a:p>
        </p:txBody>
      </p:sp>
      <p:sp>
        <p:nvSpPr>
          <p:cNvPr id="19" name="CuadroTexto 18">
            <a:extLst>
              <a:ext uri="{FF2B5EF4-FFF2-40B4-BE49-F238E27FC236}">
                <a16:creationId xmlns:a16="http://schemas.microsoft.com/office/drawing/2014/main" id="{1E80C7A6-DD82-A6FB-9961-1D17E0B4A1B6}"/>
              </a:ext>
            </a:extLst>
          </p:cNvPr>
          <p:cNvSpPr txBox="1"/>
          <p:nvPr/>
        </p:nvSpPr>
        <p:spPr>
          <a:xfrm>
            <a:off x="688623" y="1904796"/>
            <a:ext cx="8234899" cy="415498"/>
          </a:xfrm>
          <a:prstGeom prst="rect">
            <a:avLst/>
          </a:prstGeom>
          <a:noFill/>
        </p:spPr>
        <p:txBody>
          <a:bodyPr wrap="square">
            <a:spAutoFit/>
          </a:bodyPr>
          <a:lstStyle/>
          <a:p>
            <a:pPr marL="214313" indent="-214313" algn="just">
              <a:buFont typeface="Wingdings" panose="05000000000000000000" pitchFamily="2" charset="2"/>
              <a:buChar char="ü"/>
            </a:pPr>
            <a:r>
              <a:rPr lang="es-ES" sz="1050" dirty="0"/>
              <a:t>Produzca durante el t</a:t>
            </a:r>
            <a:r>
              <a:rPr lang="es-ES" sz="1050" b="1" dirty="0"/>
              <a:t>raslado</a:t>
            </a:r>
            <a:r>
              <a:rPr lang="es-ES" sz="1050" dirty="0"/>
              <a:t> de los trabajadores o contratistas desde su residencia a los lugares de trabajo o viceversa, cuando el transporte lo suministre el empleador</a:t>
            </a:r>
            <a:endParaRPr lang="es-CO" sz="1050" dirty="0"/>
          </a:p>
        </p:txBody>
      </p:sp>
      <p:sp>
        <p:nvSpPr>
          <p:cNvPr id="21" name="CuadroTexto 20">
            <a:extLst>
              <a:ext uri="{FF2B5EF4-FFF2-40B4-BE49-F238E27FC236}">
                <a16:creationId xmlns:a16="http://schemas.microsoft.com/office/drawing/2014/main" id="{7AC9098E-D95B-F151-D934-2B3329669928}"/>
              </a:ext>
            </a:extLst>
          </p:cNvPr>
          <p:cNvSpPr txBox="1"/>
          <p:nvPr/>
        </p:nvSpPr>
        <p:spPr>
          <a:xfrm>
            <a:off x="3389920" y="3407210"/>
            <a:ext cx="916320" cy="253916"/>
          </a:xfrm>
          <a:prstGeom prst="rect">
            <a:avLst/>
          </a:prstGeom>
          <a:noFill/>
        </p:spPr>
        <p:txBody>
          <a:bodyPr wrap="square">
            <a:spAutoFit/>
          </a:bodyPr>
          <a:lstStyle/>
          <a:p>
            <a:pPr algn="just"/>
            <a:r>
              <a:rPr lang="es-CO" sz="1050" b="1" dirty="0">
                <a:solidFill>
                  <a:schemeClr val="accent2">
                    <a:lumMod val="75000"/>
                  </a:schemeClr>
                </a:solidFill>
              </a:rPr>
              <a:t>INCIDENTE</a:t>
            </a:r>
            <a:endParaRPr lang="es-ES" sz="1350" b="1" dirty="0">
              <a:solidFill>
                <a:schemeClr val="accent2">
                  <a:lumMod val="75000"/>
                </a:schemeClr>
              </a:solidFill>
            </a:endParaRPr>
          </a:p>
        </p:txBody>
      </p:sp>
      <p:sp>
        <p:nvSpPr>
          <p:cNvPr id="22" name="CuadroTexto 21">
            <a:extLst>
              <a:ext uri="{FF2B5EF4-FFF2-40B4-BE49-F238E27FC236}">
                <a16:creationId xmlns:a16="http://schemas.microsoft.com/office/drawing/2014/main" id="{828B08BD-DD2F-C865-AB6E-C3072F2964AC}"/>
              </a:ext>
            </a:extLst>
          </p:cNvPr>
          <p:cNvSpPr txBox="1"/>
          <p:nvPr/>
        </p:nvSpPr>
        <p:spPr>
          <a:xfrm>
            <a:off x="203199" y="3712338"/>
            <a:ext cx="8537757" cy="577081"/>
          </a:xfrm>
          <a:prstGeom prst="rect">
            <a:avLst/>
          </a:prstGeom>
          <a:noFill/>
        </p:spPr>
        <p:txBody>
          <a:bodyPr wrap="square">
            <a:spAutoFit/>
          </a:bodyPr>
          <a:lstStyle/>
          <a:p>
            <a:pPr algn="just"/>
            <a:r>
              <a:rPr lang="es-ES" sz="1050" dirty="0">
                <a:solidFill>
                  <a:srgbClr val="202124"/>
                </a:solidFill>
                <a:latin typeface="Google Sans"/>
              </a:rPr>
              <a:t>Es el </a:t>
            </a:r>
            <a:r>
              <a:rPr lang="es-ES" sz="1050" dirty="0">
                <a:solidFill>
                  <a:srgbClr val="040C28"/>
                </a:solidFill>
                <a:latin typeface="Google Sans"/>
              </a:rPr>
              <a:t>suceso en el que no hay como resultado</a:t>
            </a:r>
            <a:r>
              <a:rPr lang="es-ES" sz="1050" b="1" dirty="0">
                <a:solidFill>
                  <a:srgbClr val="040C28"/>
                </a:solidFill>
                <a:latin typeface="Google Sans"/>
              </a:rPr>
              <a:t> una lesión</a:t>
            </a:r>
            <a:r>
              <a:rPr lang="es-ES" sz="1050" dirty="0">
                <a:solidFill>
                  <a:srgbClr val="202124"/>
                </a:solidFill>
                <a:latin typeface="Google Sans"/>
              </a:rPr>
              <a:t>. También se puede denominar como </a:t>
            </a:r>
            <a:r>
              <a:rPr lang="es-ES" sz="1050" dirty="0" err="1">
                <a:solidFill>
                  <a:srgbClr val="202124"/>
                </a:solidFill>
                <a:latin typeface="Google Sans"/>
              </a:rPr>
              <a:t>cuasi-accidente</a:t>
            </a:r>
            <a:r>
              <a:rPr lang="es-ES" sz="1050" dirty="0">
                <a:solidFill>
                  <a:srgbClr val="202124"/>
                </a:solidFill>
                <a:latin typeface="Google Sans"/>
              </a:rPr>
              <a:t> (situación en la que casi ocurre). En algunas ocasiones deja perdidas materiales</a:t>
            </a:r>
          </a:p>
          <a:p>
            <a:pPr algn="just"/>
            <a:r>
              <a:rPr lang="es-ES" sz="1050" dirty="0">
                <a:solidFill>
                  <a:srgbClr val="202124"/>
                </a:solidFill>
                <a:latin typeface="Google Sans"/>
              </a:rPr>
              <a:t>Ejemplo: caída de una lampara encima de un escritorio mientras la funcionaria no estaba en su puesto de trabajo.</a:t>
            </a:r>
          </a:p>
        </p:txBody>
      </p:sp>
      <p:sp>
        <p:nvSpPr>
          <p:cNvPr id="3" name="CuadroTexto 2">
            <a:extLst>
              <a:ext uri="{FF2B5EF4-FFF2-40B4-BE49-F238E27FC236}">
                <a16:creationId xmlns:a16="http://schemas.microsoft.com/office/drawing/2014/main" id="{A09820E8-9A00-B7AC-2BC3-17E5E4A2F200}"/>
              </a:ext>
            </a:extLst>
          </p:cNvPr>
          <p:cNvSpPr txBox="1"/>
          <p:nvPr/>
        </p:nvSpPr>
        <p:spPr>
          <a:xfrm>
            <a:off x="688624" y="2617334"/>
            <a:ext cx="8814402" cy="415498"/>
          </a:xfrm>
          <a:prstGeom prst="rect">
            <a:avLst/>
          </a:prstGeom>
          <a:noFill/>
        </p:spPr>
        <p:txBody>
          <a:bodyPr wrap="square">
            <a:spAutoFit/>
          </a:bodyPr>
          <a:lstStyle/>
          <a:p>
            <a:pPr marL="214313" indent="-214313">
              <a:buFont typeface="Wingdings" panose="05000000000000000000" pitchFamily="2" charset="2"/>
              <a:buChar char="ü"/>
            </a:pPr>
            <a:r>
              <a:rPr lang="es-ES" sz="1050" dirty="0"/>
              <a:t>Produzca por la ejecución de </a:t>
            </a:r>
            <a:r>
              <a:rPr lang="es-ES" sz="1050" b="1" dirty="0"/>
              <a:t>actividades recreativas, deportivas o culturales</a:t>
            </a:r>
            <a:r>
              <a:rPr lang="es-ES" sz="1050" dirty="0"/>
              <a:t>, cuando se actúe por cuenta o en representación del empleador o de la empresa</a:t>
            </a:r>
            <a:endParaRPr lang="es-CO" sz="1050" dirty="0"/>
          </a:p>
        </p:txBody>
      </p:sp>
    </p:spTree>
    <p:extLst>
      <p:ext uri="{BB962C8B-B14F-4D97-AF65-F5344CB8AC3E}">
        <p14:creationId xmlns:p14="http://schemas.microsoft.com/office/powerpoint/2010/main" val="18962824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B423E0F-E695-DBD2-FA5C-31FC2245F568}"/>
              </a:ext>
            </a:extLst>
          </p:cNvPr>
          <p:cNvSpPr/>
          <p:nvPr/>
        </p:nvSpPr>
        <p:spPr>
          <a:xfrm>
            <a:off x="1650034" y="357450"/>
            <a:ext cx="6348338" cy="323165"/>
          </a:xfrm>
          <a:prstGeom prst="rect">
            <a:avLst/>
          </a:prstGeom>
        </p:spPr>
        <p:txBody>
          <a:bodyPr wrap="square">
            <a:spAutoFit/>
          </a:bodyPr>
          <a:lstStyle/>
          <a:p>
            <a:pPr algn="ctr"/>
            <a:r>
              <a:rPr lang="es-CO" sz="1500" b="1" dirty="0">
                <a:solidFill>
                  <a:prstClr val="black"/>
                </a:solidFill>
              </a:rPr>
              <a:t>RUTA DE REPORTE DE ACCIDENTE  DE TRABAJO</a:t>
            </a:r>
          </a:p>
        </p:txBody>
      </p:sp>
      <p:sp>
        <p:nvSpPr>
          <p:cNvPr id="4" name="CuadroTexto 3">
            <a:extLst>
              <a:ext uri="{FF2B5EF4-FFF2-40B4-BE49-F238E27FC236}">
                <a16:creationId xmlns:a16="http://schemas.microsoft.com/office/drawing/2014/main" id="{936FE082-F03B-D6AB-0898-4712F0A496C9}"/>
              </a:ext>
            </a:extLst>
          </p:cNvPr>
          <p:cNvSpPr txBox="1"/>
          <p:nvPr/>
        </p:nvSpPr>
        <p:spPr>
          <a:xfrm>
            <a:off x="147317" y="1243519"/>
            <a:ext cx="6110727" cy="715581"/>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350" dirty="0">
                <a:solidFill>
                  <a:schemeClr val="accent2">
                    <a:lumMod val="75000"/>
                  </a:schemeClr>
                </a:solidFill>
                <a:latin typeface="Tw Cen MT" panose="020B0602020104020603"/>
                <a:ea typeface="+mn-ea"/>
                <a:cs typeface="+mn-cs"/>
              </a:rPr>
              <a:t>2</a:t>
            </a:r>
            <a:r>
              <a:rPr lang="es-CO" sz="1350" dirty="0">
                <a:solidFill>
                  <a:prstClr val="black"/>
                </a:solidFill>
                <a:latin typeface="Tw Cen MT" panose="020B0602020104020603"/>
                <a:ea typeface="+mn-ea"/>
                <a:cs typeface="+mn-cs"/>
              </a:rPr>
              <a:t>. Igualmente reporte inmediatamente a la Unidad de Talento Humano, Seguridad y </a:t>
            </a:r>
            <a:r>
              <a:rPr lang="es-CO" sz="1050" dirty="0">
                <a:solidFill>
                  <a:prstClr val="black"/>
                </a:solidFill>
                <a:latin typeface="Tw Cen MT" panose="020B0602020104020603"/>
              </a:rPr>
              <a:t>Salud en el Trabajo</a:t>
            </a:r>
            <a:r>
              <a:rPr lang="es-CO" sz="1350" dirty="0">
                <a:solidFill>
                  <a:prstClr val="black"/>
                </a:solidFill>
                <a:latin typeface="Tw Cen MT" panose="020B0602020104020603"/>
                <a:ea typeface="+mn-ea"/>
                <a:cs typeface="+mn-cs"/>
              </a:rPr>
              <a:t> al número 5432000 Ext 108  o al Celular: 3204887708, para que sea legalizado el evento ante la ARL SURA</a:t>
            </a:r>
          </a:p>
        </p:txBody>
      </p:sp>
      <p:sp>
        <p:nvSpPr>
          <p:cNvPr id="6" name="CuadroTexto 5">
            <a:extLst>
              <a:ext uri="{FF2B5EF4-FFF2-40B4-BE49-F238E27FC236}">
                <a16:creationId xmlns:a16="http://schemas.microsoft.com/office/drawing/2014/main" id="{3D9300E2-3E3D-9A40-4F47-936ADE9FAE28}"/>
              </a:ext>
            </a:extLst>
          </p:cNvPr>
          <p:cNvSpPr txBox="1"/>
          <p:nvPr/>
        </p:nvSpPr>
        <p:spPr>
          <a:xfrm>
            <a:off x="1609962" y="699292"/>
            <a:ext cx="4709931" cy="300082"/>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defTabSz="685800">
              <a:buClrTx/>
              <a:defRPr/>
            </a:pPr>
            <a:r>
              <a:rPr lang="es-CO" sz="1050" dirty="0">
                <a:solidFill>
                  <a:schemeClr val="accent2">
                    <a:lumMod val="75000"/>
                  </a:schemeClr>
                </a:solidFill>
                <a:latin typeface="Tw Cen MT" panose="020B0602020104020603"/>
              </a:rPr>
              <a:t>1</a:t>
            </a:r>
            <a:r>
              <a:rPr lang="es-CO" sz="1050" dirty="0">
                <a:solidFill>
                  <a:prstClr val="black"/>
                </a:solidFill>
                <a:latin typeface="Tw Cen MT" panose="020B0602020104020603"/>
              </a:rPr>
              <a:t>.De aviso inmediatamente a </a:t>
            </a:r>
            <a:r>
              <a:rPr lang="es-CO" sz="1350" dirty="0">
                <a:solidFill>
                  <a:prstClr val="black"/>
                </a:solidFill>
                <a:latin typeface="Tw Cen MT" panose="020B0602020104020603"/>
                <a:ea typeface="+mn-ea"/>
                <a:cs typeface="+mn-cs"/>
              </a:rPr>
              <a:t>su jefe inmediato o supervisor </a:t>
            </a:r>
          </a:p>
        </p:txBody>
      </p:sp>
      <p:sp>
        <p:nvSpPr>
          <p:cNvPr id="9" name="CuadroTexto 8">
            <a:extLst>
              <a:ext uri="{FF2B5EF4-FFF2-40B4-BE49-F238E27FC236}">
                <a16:creationId xmlns:a16="http://schemas.microsoft.com/office/drawing/2014/main" id="{4F60FBDB-39F5-F58B-7E4D-E92E1F0B2A35}"/>
              </a:ext>
            </a:extLst>
          </p:cNvPr>
          <p:cNvSpPr txBox="1"/>
          <p:nvPr/>
        </p:nvSpPr>
        <p:spPr>
          <a:xfrm>
            <a:off x="147317" y="3859594"/>
            <a:ext cx="6193856" cy="300082"/>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350" dirty="0">
                <a:solidFill>
                  <a:schemeClr val="accent2">
                    <a:lumMod val="75000"/>
                  </a:schemeClr>
                </a:solidFill>
                <a:latin typeface="Tw Cen MT" panose="020B0602020104020603"/>
                <a:ea typeface="+mn-ea"/>
                <a:cs typeface="+mn-cs"/>
              </a:rPr>
              <a:t>5</a:t>
            </a:r>
            <a:r>
              <a:rPr lang="es-CO" sz="1350" dirty="0">
                <a:solidFill>
                  <a:prstClr val="black"/>
                </a:solidFill>
                <a:latin typeface="Tw Cen MT" panose="020B0602020104020603"/>
                <a:ea typeface="+mn-ea"/>
                <a:cs typeface="+mn-cs"/>
              </a:rPr>
              <a:t>.Retorne a la Unidad de Talento </a:t>
            </a:r>
            <a:r>
              <a:rPr lang="es-CO" sz="1050" dirty="0">
                <a:solidFill>
                  <a:prstClr val="black"/>
                </a:solidFill>
                <a:latin typeface="Tw Cen MT" panose="020B0602020104020603"/>
              </a:rPr>
              <a:t>H</a:t>
            </a:r>
            <a:r>
              <a:rPr lang="es-CO" sz="1350" dirty="0" err="1">
                <a:solidFill>
                  <a:prstClr val="black"/>
                </a:solidFill>
                <a:latin typeface="Tw Cen MT" panose="020B0602020104020603"/>
                <a:ea typeface="+mn-ea"/>
                <a:cs typeface="+mn-cs"/>
              </a:rPr>
              <a:t>umano</a:t>
            </a:r>
            <a:r>
              <a:rPr lang="es-CO" sz="1350" dirty="0">
                <a:solidFill>
                  <a:prstClr val="black"/>
                </a:solidFill>
                <a:latin typeface="Tw Cen MT" panose="020B0602020104020603"/>
                <a:ea typeface="+mn-ea"/>
                <a:cs typeface="+mn-cs"/>
              </a:rPr>
              <a:t> la incapacidad generada por el evento</a:t>
            </a:r>
          </a:p>
        </p:txBody>
      </p:sp>
      <p:sp>
        <p:nvSpPr>
          <p:cNvPr id="14" name="CuadroTexto 13">
            <a:extLst>
              <a:ext uri="{FF2B5EF4-FFF2-40B4-BE49-F238E27FC236}">
                <a16:creationId xmlns:a16="http://schemas.microsoft.com/office/drawing/2014/main" id="{D3D7CF7C-FB83-759D-B3FC-D67D863FE5B1}"/>
              </a:ext>
            </a:extLst>
          </p:cNvPr>
          <p:cNvSpPr txBox="1"/>
          <p:nvPr/>
        </p:nvSpPr>
        <p:spPr>
          <a:xfrm>
            <a:off x="147317" y="2143383"/>
            <a:ext cx="3346654" cy="415498"/>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050" dirty="0">
                <a:solidFill>
                  <a:schemeClr val="accent2">
                    <a:lumMod val="75000"/>
                  </a:schemeClr>
                </a:solidFill>
                <a:latin typeface="Tw Cen MT" panose="020B0602020104020603"/>
              </a:rPr>
              <a:t>3</a:t>
            </a:r>
            <a:r>
              <a:rPr lang="es-CO" sz="1050" dirty="0">
                <a:solidFill>
                  <a:prstClr val="black"/>
                </a:solidFill>
                <a:latin typeface="Tw Cen MT" panose="020B0602020104020603"/>
              </a:rPr>
              <a:t>.  El accidentado es valorado por la Brigada de Emergencia </a:t>
            </a:r>
            <a:endParaRPr lang="es-CO" sz="1350" dirty="0">
              <a:solidFill>
                <a:prstClr val="black"/>
              </a:solidFill>
              <a:latin typeface="Tw Cen MT" panose="020B0602020104020603"/>
              <a:ea typeface="+mn-ea"/>
              <a:cs typeface="+mn-cs"/>
            </a:endParaRPr>
          </a:p>
        </p:txBody>
      </p:sp>
      <p:sp>
        <p:nvSpPr>
          <p:cNvPr id="15" name="CuadroTexto 14">
            <a:extLst>
              <a:ext uri="{FF2B5EF4-FFF2-40B4-BE49-F238E27FC236}">
                <a16:creationId xmlns:a16="http://schemas.microsoft.com/office/drawing/2014/main" id="{CC5BF32F-1FDA-C44E-7E52-2686CDEF3774}"/>
              </a:ext>
            </a:extLst>
          </p:cNvPr>
          <p:cNvSpPr txBox="1"/>
          <p:nvPr/>
        </p:nvSpPr>
        <p:spPr>
          <a:xfrm>
            <a:off x="147317" y="2845255"/>
            <a:ext cx="5767189" cy="623248"/>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just" defTabSz="685800">
              <a:buClrTx/>
              <a:defRPr/>
            </a:pPr>
            <a:r>
              <a:rPr lang="es-CO" sz="1050" dirty="0">
                <a:solidFill>
                  <a:schemeClr val="accent2">
                    <a:lumMod val="75000"/>
                  </a:schemeClr>
                </a:solidFill>
                <a:latin typeface="Tw Cen MT" panose="020B0602020104020603"/>
              </a:rPr>
              <a:t>4</a:t>
            </a:r>
            <a:r>
              <a:rPr lang="es-CO" sz="1050" dirty="0">
                <a:solidFill>
                  <a:prstClr val="black"/>
                </a:solidFill>
                <a:latin typeface="Tw Cen MT" panose="020B0602020104020603"/>
              </a:rPr>
              <a:t>.Desplazarse al servicio de urgencias del hospital San Juan de Dios de la Alcaldía de El Carmen de Viboral  </a:t>
            </a:r>
          </a:p>
          <a:p>
            <a:pPr algn="just" defTabSz="685800">
              <a:buClrTx/>
              <a:defRPr/>
            </a:pPr>
            <a:r>
              <a:rPr lang="es-CO" sz="1050" dirty="0">
                <a:solidFill>
                  <a:prstClr val="black"/>
                </a:solidFill>
                <a:latin typeface="Tw Cen MT" panose="020B0602020104020603"/>
              </a:rPr>
              <a:t>Nota: </a:t>
            </a:r>
            <a:r>
              <a:rPr lang="es-CO" sz="1350" dirty="0">
                <a:solidFill>
                  <a:prstClr val="black"/>
                </a:solidFill>
                <a:latin typeface="Tw Cen MT" panose="020B0602020104020603"/>
                <a:ea typeface="+mn-ea"/>
                <a:cs typeface="+mn-cs"/>
              </a:rPr>
              <a:t>Ir acompañado de un familiar o compañero nunca sólo(a)</a:t>
            </a:r>
          </a:p>
        </p:txBody>
      </p:sp>
      <p:sp>
        <p:nvSpPr>
          <p:cNvPr id="16" name="CuadroTexto 15">
            <a:extLst>
              <a:ext uri="{FF2B5EF4-FFF2-40B4-BE49-F238E27FC236}">
                <a16:creationId xmlns:a16="http://schemas.microsoft.com/office/drawing/2014/main" id="{619EBBA5-6E82-FE42-69A8-C974ED6F59E8}"/>
              </a:ext>
            </a:extLst>
          </p:cNvPr>
          <p:cNvSpPr txBox="1"/>
          <p:nvPr/>
        </p:nvSpPr>
        <p:spPr>
          <a:xfrm>
            <a:off x="147317" y="4410847"/>
            <a:ext cx="7057193" cy="715581"/>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350" dirty="0">
                <a:solidFill>
                  <a:schemeClr val="accent2">
                    <a:lumMod val="75000"/>
                  </a:schemeClr>
                </a:solidFill>
                <a:latin typeface="Tw Cen MT" panose="020B0602020104020603"/>
                <a:ea typeface="+mn-ea"/>
                <a:cs typeface="+mn-cs"/>
              </a:rPr>
              <a:t>6</a:t>
            </a:r>
            <a:r>
              <a:rPr lang="es-CO" sz="1350" dirty="0">
                <a:solidFill>
                  <a:prstClr val="black"/>
                </a:solidFill>
                <a:latin typeface="Tw Cen MT" panose="020B0602020104020603"/>
                <a:ea typeface="+mn-ea"/>
                <a:cs typeface="+mn-cs"/>
              </a:rPr>
              <a:t>.Posteriormente el equipo investigador y el COPASST analizarán las causas que ocasionaron el accidente de trabajo (con información, evidencias, fotografías</a:t>
            </a:r>
            <a:r>
              <a:rPr lang="es-CO" sz="1050" dirty="0">
                <a:solidFill>
                  <a:prstClr val="black"/>
                </a:solidFill>
                <a:latin typeface="Tw Cen MT" panose="020B0602020104020603"/>
              </a:rPr>
              <a:t> etc.) </a:t>
            </a:r>
            <a:r>
              <a:rPr lang="es-CO" sz="1350" dirty="0">
                <a:solidFill>
                  <a:prstClr val="black"/>
                </a:solidFill>
                <a:latin typeface="Tw Cen MT" panose="020B0602020104020603"/>
                <a:ea typeface="+mn-ea"/>
                <a:cs typeface="+mn-cs"/>
              </a:rPr>
              <a:t>y se implementará la acción correctiva</a:t>
            </a:r>
          </a:p>
        </p:txBody>
      </p:sp>
      <p:sp>
        <p:nvSpPr>
          <p:cNvPr id="17" name="CuadroTexto 16">
            <a:extLst>
              <a:ext uri="{FF2B5EF4-FFF2-40B4-BE49-F238E27FC236}">
                <a16:creationId xmlns:a16="http://schemas.microsoft.com/office/drawing/2014/main" id="{849DDC47-B31C-D944-2FFD-8F3E7ACFD155}"/>
              </a:ext>
            </a:extLst>
          </p:cNvPr>
          <p:cNvSpPr txBox="1"/>
          <p:nvPr/>
        </p:nvSpPr>
        <p:spPr>
          <a:xfrm>
            <a:off x="6604078" y="1028488"/>
            <a:ext cx="2130848" cy="900246"/>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defTabSz="685800">
              <a:buClrTx/>
              <a:defRPr/>
            </a:pPr>
            <a:r>
              <a:rPr lang="es-CO" sz="1050" dirty="0">
                <a:solidFill>
                  <a:prstClr val="black"/>
                </a:solidFill>
              </a:rPr>
              <a:t>2.1 Cuando el accidente es grave, también se debe reportar al Ministerio del Trabajo y E.P.S del afiliado</a:t>
            </a:r>
          </a:p>
          <a:p>
            <a:pPr defTabSz="685800">
              <a:buClrTx/>
              <a:defRPr/>
            </a:pPr>
            <a:r>
              <a:rPr lang="es-CO" sz="1050" dirty="0">
                <a:solidFill>
                  <a:prstClr val="black"/>
                </a:solidFill>
                <a:ea typeface="+mn-ea"/>
                <a:cs typeface="+mn-cs"/>
              </a:rPr>
              <a:t>Esto lo realiza S.S.T</a:t>
            </a:r>
          </a:p>
        </p:txBody>
      </p:sp>
      <p:sp>
        <p:nvSpPr>
          <p:cNvPr id="18" name="CuadroTexto 17">
            <a:extLst>
              <a:ext uri="{FF2B5EF4-FFF2-40B4-BE49-F238E27FC236}">
                <a16:creationId xmlns:a16="http://schemas.microsoft.com/office/drawing/2014/main" id="{4D40EF73-FB2C-0F4A-E6D0-4550F45DC4D2}"/>
              </a:ext>
            </a:extLst>
          </p:cNvPr>
          <p:cNvSpPr txBox="1"/>
          <p:nvPr/>
        </p:nvSpPr>
        <p:spPr>
          <a:xfrm>
            <a:off x="6904336" y="2876323"/>
            <a:ext cx="1442055" cy="507831"/>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defTabSz="685800">
              <a:buClrTx/>
              <a:defRPr/>
            </a:pPr>
            <a:r>
              <a:rPr lang="es-CO" sz="1350" dirty="0">
                <a:solidFill>
                  <a:prstClr val="black"/>
                </a:solidFill>
                <a:latin typeface="Tw Cen MT" panose="020B0602020104020603"/>
                <a:ea typeface="+mn-ea"/>
                <a:cs typeface="+mn-cs"/>
              </a:rPr>
              <a:t>Problema solucionado?</a:t>
            </a:r>
          </a:p>
        </p:txBody>
      </p:sp>
      <p:sp>
        <p:nvSpPr>
          <p:cNvPr id="19" name="CuadroTexto 18">
            <a:extLst>
              <a:ext uri="{FF2B5EF4-FFF2-40B4-BE49-F238E27FC236}">
                <a16:creationId xmlns:a16="http://schemas.microsoft.com/office/drawing/2014/main" id="{FC432740-C7CA-B424-C48B-F9AC343FA13A}"/>
              </a:ext>
            </a:extLst>
          </p:cNvPr>
          <p:cNvSpPr txBox="1"/>
          <p:nvPr/>
        </p:nvSpPr>
        <p:spPr>
          <a:xfrm>
            <a:off x="3764151" y="2180681"/>
            <a:ext cx="1687507" cy="415498"/>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defTabSz="685800">
              <a:buClrTx/>
              <a:defRPr/>
            </a:pPr>
            <a:r>
              <a:rPr lang="es-CO" sz="1050" dirty="0">
                <a:solidFill>
                  <a:prstClr val="black"/>
                </a:solidFill>
                <a:latin typeface="Tw Cen MT" panose="020B0602020104020603"/>
              </a:rPr>
              <a:t>¿Debe prestar Primeros Auxilios? </a:t>
            </a:r>
          </a:p>
        </p:txBody>
      </p:sp>
      <p:sp>
        <p:nvSpPr>
          <p:cNvPr id="20" name="CuadroTexto 19">
            <a:extLst>
              <a:ext uri="{FF2B5EF4-FFF2-40B4-BE49-F238E27FC236}">
                <a16:creationId xmlns:a16="http://schemas.microsoft.com/office/drawing/2014/main" id="{A74BD59F-B3D3-CBB2-88B3-CF487B5A82AF}"/>
              </a:ext>
            </a:extLst>
          </p:cNvPr>
          <p:cNvSpPr txBox="1"/>
          <p:nvPr/>
        </p:nvSpPr>
        <p:spPr>
          <a:xfrm>
            <a:off x="7286420" y="4142022"/>
            <a:ext cx="942736" cy="300082"/>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defTabSz="685800">
              <a:buClrTx/>
              <a:defRPr/>
            </a:pPr>
            <a:r>
              <a:rPr lang="es-CO" sz="1350" dirty="0">
                <a:solidFill>
                  <a:prstClr val="black"/>
                </a:solidFill>
                <a:latin typeface="Tw Cen MT" panose="020B0602020104020603"/>
                <a:ea typeface="+mn-ea"/>
                <a:cs typeface="+mn-cs"/>
              </a:rPr>
              <a:t>fin</a:t>
            </a:r>
          </a:p>
        </p:txBody>
      </p:sp>
      <p:sp>
        <p:nvSpPr>
          <p:cNvPr id="21" name="Elipse 20">
            <a:extLst>
              <a:ext uri="{FF2B5EF4-FFF2-40B4-BE49-F238E27FC236}">
                <a16:creationId xmlns:a16="http://schemas.microsoft.com/office/drawing/2014/main" id="{2FA21A9E-2B4E-6B49-F5DE-EBA28F782519}"/>
              </a:ext>
            </a:extLst>
          </p:cNvPr>
          <p:cNvSpPr/>
          <p:nvPr/>
        </p:nvSpPr>
        <p:spPr>
          <a:xfrm>
            <a:off x="5745741" y="2253502"/>
            <a:ext cx="472012" cy="352973"/>
          </a:xfrm>
          <a:prstGeom prst="ellipse">
            <a:avLst/>
          </a:prstGeom>
          <a:solidFill>
            <a:schemeClr val="tx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si</a:t>
            </a:r>
          </a:p>
        </p:txBody>
      </p:sp>
      <p:sp>
        <p:nvSpPr>
          <p:cNvPr id="23" name="Flecha: hacia abajo 22">
            <a:extLst>
              <a:ext uri="{FF2B5EF4-FFF2-40B4-BE49-F238E27FC236}">
                <a16:creationId xmlns:a16="http://schemas.microsoft.com/office/drawing/2014/main" id="{9FDB357A-3849-54B8-24A9-E180687D30BC}"/>
              </a:ext>
            </a:extLst>
          </p:cNvPr>
          <p:cNvSpPr/>
          <p:nvPr/>
        </p:nvSpPr>
        <p:spPr>
          <a:xfrm>
            <a:off x="3830514" y="979817"/>
            <a:ext cx="268828"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4" name="CuadroTexto 23">
            <a:extLst>
              <a:ext uri="{FF2B5EF4-FFF2-40B4-BE49-F238E27FC236}">
                <a16:creationId xmlns:a16="http://schemas.microsoft.com/office/drawing/2014/main" id="{9FD8C1A4-1BA5-CCE0-1C7B-7A03B5E83E46}"/>
              </a:ext>
            </a:extLst>
          </p:cNvPr>
          <p:cNvSpPr txBox="1"/>
          <p:nvPr/>
        </p:nvSpPr>
        <p:spPr>
          <a:xfrm>
            <a:off x="6248192" y="2279147"/>
            <a:ext cx="1906586" cy="253916"/>
          </a:xfrm>
          <a:prstGeom prst="rect">
            <a:avLst/>
          </a:prstGeom>
          <a:solidFill>
            <a:sysClr val="window" lastClr="FFFFFF"/>
          </a:solidFill>
          <a:ln w="15875" cap="flat" cmpd="sng" algn="ctr">
            <a:solidFill>
              <a:srgbClr val="2FA3EE"/>
            </a:solidFill>
            <a:prstDash val="solid"/>
          </a:ln>
          <a:effectLst/>
        </p:spPr>
        <p:txBody>
          <a:bodyPr wrap="square" rtlCol="0">
            <a:spAutoFit/>
          </a:bodyPr>
          <a:lstStyle/>
          <a:p>
            <a:pPr algn="ctr"/>
            <a:r>
              <a:rPr lang="es-CO" sz="1050" dirty="0">
                <a:solidFill>
                  <a:prstClr val="black"/>
                </a:solidFill>
                <a:latin typeface="Tw Cen MT" panose="020B0602020104020603"/>
              </a:rPr>
              <a:t>Realiza primera curación</a:t>
            </a:r>
          </a:p>
        </p:txBody>
      </p:sp>
      <p:sp>
        <p:nvSpPr>
          <p:cNvPr id="25" name="Flecha: hacia abajo 24">
            <a:extLst>
              <a:ext uri="{FF2B5EF4-FFF2-40B4-BE49-F238E27FC236}">
                <a16:creationId xmlns:a16="http://schemas.microsoft.com/office/drawing/2014/main" id="{9EE460F7-CA30-1E6E-F13A-A6D9C421780D}"/>
              </a:ext>
            </a:extLst>
          </p:cNvPr>
          <p:cNvSpPr/>
          <p:nvPr/>
        </p:nvSpPr>
        <p:spPr>
          <a:xfrm>
            <a:off x="7451717" y="2591438"/>
            <a:ext cx="173647" cy="254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6" name="Elipse 25">
            <a:extLst>
              <a:ext uri="{FF2B5EF4-FFF2-40B4-BE49-F238E27FC236}">
                <a16:creationId xmlns:a16="http://schemas.microsoft.com/office/drawing/2014/main" id="{CFE8E264-E438-AF20-D4CE-06465725D0AC}"/>
              </a:ext>
            </a:extLst>
          </p:cNvPr>
          <p:cNvSpPr/>
          <p:nvPr/>
        </p:nvSpPr>
        <p:spPr>
          <a:xfrm>
            <a:off x="7451717" y="3686193"/>
            <a:ext cx="383543" cy="323173"/>
          </a:xfrm>
          <a:prstGeom prst="ellipse">
            <a:avLst/>
          </a:prstGeom>
          <a:solidFill>
            <a:schemeClr val="tx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50" dirty="0"/>
              <a:t>si</a:t>
            </a:r>
          </a:p>
        </p:txBody>
      </p:sp>
      <p:sp>
        <p:nvSpPr>
          <p:cNvPr id="31" name="Flecha: hacia abajo 30">
            <a:extLst>
              <a:ext uri="{FF2B5EF4-FFF2-40B4-BE49-F238E27FC236}">
                <a16:creationId xmlns:a16="http://schemas.microsoft.com/office/drawing/2014/main" id="{71FA19B1-E4C3-87A0-067C-A33388AF23B7}"/>
              </a:ext>
            </a:extLst>
          </p:cNvPr>
          <p:cNvSpPr/>
          <p:nvPr/>
        </p:nvSpPr>
        <p:spPr>
          <a:xfrm>
            <a:off x="7520492" y="3383759"/>
            <a:ext cx="209742"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4" name="Flecha: a la derecha 33">
            <a:extLst>
              <a:ext uri="{FF2B5EF4-FFF2-40B4-BE49-F238E27FC236}">
                <a16:creationId xmlns:a16="http://schemas.microsoft.com/office/drawing/2014/main" id="{77A16E91-4F73-AF08-1095-6D0CFBDDCB3A}"/>
              </a:ext>
            </a:extLst>
          </p:cNvPr>
          <p:cNvSpPr/>
          <p:nvPr/>
        </p:nvSpPr>
        <p:spPr>
          <a:xfrm>
            <a:off x="3535615" y="2290860"/>
            <a:ext cx="228536" cy="235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5" name="Elipse 34">
            <a:extLst>
              <a:ext uri="{FF2B5EF4-FFF2-40B4-BE49-F238E27FC236}">
                <a16:creationId xmlns:a16="http://schemas.microsoft.com/office/drawing/2014/main" id="{88B702E5-5600-0ACD-7CA0-97A987E6B6AF}"/>
              </a:ext>
            </a:extLst>
          </p:cNvPr>
          <p:cNvSpPr/>
          <p:nvPr/>
        </p:nvSpPr>
        <p:spPr>
          <a:xfrm>
            <a:off x="5914505" y="2995283"/>
            <a:ext cx="537095" cy="419124"/>
          </a:xfrm>
          <a:prstGeom prst="ellipse">
            <a:avLst/>
          </a:prstGeom>
          <a:solidFill>
            <a:schemeClr val="tx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No</a:t>
            </a:r>
          </a:p>
        </p:txBody>
      </p:sp>
      <p:sp>
        <p:nvSpPr>
          <p:cNvPr id="36" name="Flecha: hacia la izquierda 35">
            <a:extLst>
              <a:ext uri="{FF2B5EF4-FFF2-40B4-BE49-F238E27FC236}">
                <a16:creationId xmlns:a16="http://schemas.microsoft.com/office/drawing/2014/main" id="{2D41A14E-0FD5-F478-82CB-8B9CF35EEDA9}"/>
              </a:ext>
            </a:extLst>
          </p:cNvPr>
          <p:cNvSpPr/>
          <p:nvPr/>
        </p:nvSpPr>
        <p:spPr>
          <a:xfrm>
            <a:off x="6501588" y="3051643"/>
            <a:ext cx="254902" cy="21242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8" name="Flecha: hacia abajo 37">
            <a:extLst>
              <a:ext uri="{FF2B5EF4-FFF2-40B4-BE49-F238E27FC236}">
                <a16:creationId xmlns:a16="http://schemas.microsoft.com/office/drawing/2014/main" id="{70933B0F-C983-C6CD-5700-5842EEFFE0B7}"/>
              </a:ext>
            </a:extLst>
          </p:cNvPr>
          <p:cNvSpPr/>
          <p:nvPr/>
        </p:nvSpPr>
        <p:spPr>
          <a:xfrm>
            <a:off x="3830514" y="3560176"/>
            <a:ext cx="268828"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9" name="Flecha: a la derecha 38">
            <a:extLst>
              <a:ext uri="{FF2B5EF4-FFF2-40B4-BE49-F238E27FC236}">
                <a16:creationId xmlns:a16="http://schemas.microsoft.com/office/drawing/2014/main" id="{1AC12517-5B9C-5232-6F64-D54FACDB4041}"/>
              </a:ext>
            </a:extLst>
          </p:cNvPr>
          <p:cNvSpPr/>
          <p:nvPr/>
        </p:nvSpPr>
        <p:spPr>
          <a:xfrm>
            <a:off x="6258044" y="1436084"/>
            <a:ext cx="311198"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40" name="Flecha: a la derecha 39">
            <a:extLst>
              <a:ext uri="{FF2B5EF4-FFF2-40B4-BE49-F238E27FC236}">
                <a16:creationId xmlns:a16="http://schemas.microsoft.com/office/drawing/2014/main" id="{953E5054-C3AA-4E83-AE2D-FAA899899DF7}"/>
              </a:ext>
            </a:extLst>
          </p:cNvPr>
          <p:cNvSpPr/>
          <p:nvPr/>
        </p:nvSpPr>
        <p:spPr>
          <a:xfrm>
            <a:off x="5486765" y="2319739"/>
            <a:ext cx="228536" cy="235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41" name="Flecha: hacia abajo 40">
            <a:extLst>
              <a:ext uri="{FF2B5EF4-FFF2-40B4-BE49-F238E27FC236}">
                <a16:creationId xmlns:a16="http://schemas.microsoft.com/office/drawing/2014/main" id="{220BC734-FFBF-6690-13D0-9D16181AD7F5}"/>
              </a:ext>
            </a:extLst>
          </p:cNvPr>
          <p:cNvSpPr/>
          <p:nvPr/>
        </p:nvSpPr>
        <p:spPr>
          <a:xfrm>
            <a:off x="3830514" y="4133848"/>
            <a:ext cx="268828"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Tree>
    <p:extLst>
      <p:ext uri="{BB962C8B-B14F-4D97-AF65-F5344CB8AC3E}">
        <p14:creationId xmlns:p14="http://schemas.microsoft.com/office/powerpoint/2010/main" val="326631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GIF lugar de trabajo, mejores GIF animados descarga gratis ">
            <a:extLst>
              <a:ext uri="{FF2B5EF4-FFF2-40B4-BE49-F238E27FC236}">
                <a16:creationId xmlns:a16="http://schemas.microsoft.com/office/drawing/2014/main" id="{CCD23FDE-E6F5-FF43-5254-B80F474D3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641" y="2537938"/>
            <a:ext cx="1428750" cy="1071563"/>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65C5F116-0192-70F8-48E1-2514514AAB98}"/>
              </a:ext>
            </a:extLst>
          </p:cNvPr>
          <p:cNvSpPr/>
          <p:nvPr/>
        </p:nvSpPr>
        <p:spPr>
          <a:xfrm>
            <a:off x="3533835" y="772455"/>
            <a:ext cx="4847588" cy="738664"/>
          </a:xfrm>
          <a:prstGeom prst="rect">
            <a:avLst/>
          </a:prstGeom>
        </p:spPr>
        <p:txBody>
          <a:bodyPr wrap="square">
            <a:spAutoFit/>
          </a:bodyPr>
          <a:lstStyle/>
          <a:p>
            <a:pPr algn="just"/>
            <a:r>
              <a:rPr lang="es-ES" sz="1050" dirty="0"/>
              <a:t>Ley 1562 de 2012  </a:t>
            </a:r>
          </a:p>
          <a:p>
            <a:pPr algn="just"/>
            <a:r>
              <a:rPr lang="es-ES" sz="1050" dirty="0"/>
              <a:t>La contraída como resultado de la exposición a factores de riesgo inherentes a la actividad laboral o del medio en el que el trabajador se ha visto obligado a trabajar</a:t>
            </a:r>
            <a:endParaRPr lang="es-CO" sz="1050" dirty="0"/>
          </a:p>
        </p:txBody>
      </p:sp>
      <p:sp>
        <p:nvSpPr>
          <p:cNvPr id="4" name="CuadroTexto 3">
            <a:extLst>
              <a:ext uri="{FF2B5EF4-FFF2-40B4-BE49-F238E27FC236}">
                <a16:creationId xmlns:a16="http://schemas.microsoft.com/office/drawing/2014/main" id="{153C3479-7AA9-3744-47A6-47CFFC108948}"/>
              </a:ext>
            </a:extLst>
          </p:cNvPr>
          <p:cNvSpPr txBox="1"/>
          <p:nvPr/>
        </p:nvSpPr>
        <p:spPr>
          <a:xfrm>
            <a:off x="3533835" y="1617711"/>
            <a:ext cx="4871544" cy="415498"/>
          </a:xfrm>
          <a:prstGeom prst="rect">
            <a:avLst/>
          </a:prstGeom>
          <a:noFill/>
        </p:spPr>
        <p:txBody>
          <a:bodyPr wrap="square">
            <a:spAutoFit/>
          </a:bodyPr>
          <a:lstStyle/>
          <a:p>
            <a:pPr algn="just"/>
            <a:r>
              <a:rPr lang="es-ES" sz="1050" dirty="0"/>
              <a:t> Se debe demostrar la relación de causalidad con los factores de riesgo ocupacionales y esta es a largo plazo</a:t>
            </a:r>
            <a:endParaRPr lang="es-CO" sz="1050" dirty="0"/>
          </a:p>
        </p:txBody>
      </p:sp>
      <p:sp>
        <p:nvSpPr>
          <p:cNvPr id="5" name="CuadroTexto 4">
            <a:extLst>
              <a:ext uri="{FF2B5EF4-FFF2-40B4-BE49-F238E27FC236}">
                <a16:creationId xmlns:a16="http://schemas.microsoft.com/office/drawing/2014/main" id="{31D7212D-01BC-B777-2CA9-A1E0B0815328}"/>
              </a:ext>
            </a:extLst>
          </p:cNvPr>
          <p:cNvSpPr txBox="1"/>
          <p:nvPr/>
        </p:nvSpPr>
        <p:spPr>
          <a:xfrm>
            <a:off x="3658676" y="2109232"/>
            <a:ext cx="4784109" cy="1384995"/>
          </a:xfrm>
          <a:prstGeom prst="rect">
            <a:avLst/>
          </a:prstGeom>
          <a:noFill/>
        </p:spPr>
        <p:txBody>
          <a:bodyPr wrap="square" rtlCol="0">
            <a:spAutoFit/>
          </a:bodyPr>
          <a:lstStyle/>
          <a:p>
            <a:pPr algn="just"/>
            <a:r>
              <a:rPr lang="es-CO" sz="1050" b="1" dirty="0">
                <a:solidFill>
                  <a:schemeClr val="accent2">
                    <a:lumMod val="75000"/>
                  </a:schemeClr>
                </a:solidFill>
                <a:latin typeface="+mj-lt"/>
              </a:rPr>
              <a:t>ACTO INSEGURO:</a:t>
            </a:r>
          </a:p>
          <a:p>
            <a:pPr algn="just"/>
            <a:r>
              <a:rPr lang="es-ES" sz="1050" dirty="0"/>
              <a:t>Acción u omisión del trabajador que origina un riesgo contra su seguridad y la de sus compañeros.</a:t>
            </a:r>
          </a:p>
          <a:p>
            <a:pPr algn="just"/>
            <a:r>
              <a:rPr lang="es-ES" sz="1050" dirty="0"/>
              <a:t>Ejemplo: </a:t>
            </a:r>
          </a:p>
          <a:p>
            <a:pPr algn="just"/>
            <a:r>
              <a:rPr lang="es-ES" sz="1050" dirty="0"/>
              <a:t>Correr por escaleras</a:t>
            </a:r>
          </a:p>
          <a:p>
            <a:pPr algn="just"/>
            <a:r>
              <a:rPr lang="es-ES" sz="1050" dirty="0"/>
              <a:t>No uso de los E.P.P</a:t>
            </a:r>
          </a:p>
          <a:p>
            <a:pPr algn="just"/>
            <a:endParaRPr lang="es-ES" sz="1050" dirty="0"/>
          </a:p>
          <a:p>
            <a:pPr algn="just"/>
            <a:endParaRPr lang="es-CO" sz="1050" dirty="0"/>
          </a:p>
        </p:txBody>
      </p:sp>
      <p:sp>
        <p:nvSpPr>
          <p:cNvPr id="10" name="CuadroTexto 9">
            <a:extLst>
              <a:ext uri="{FF2B5EF4-FFF2-40B4-BE49-F238E27FC236}">
                <a16:creationId xmlns:a16="http://schemas.microsoft.com/office/drawing/2014/main" id="{D127AFD3-52A8-1335-1F62-B93420B7BE62}"/>
              </a:ext>
            </a:extLst>
          </p:cNvPr>
          <p:cNvSpPr txBox="1"/>
          <p:nvPr/>
        </p:nvSpPr>
        <p:spPr>
          <a:xfrm>
            <a:off x="701216" y="3452989"/>
            <a:ext cx="7823086" cy="1223412"/>
          </a:xfrm>
          <a:prstGeom prst="rect">
            <a:avLst/>
          </a:prstGeom>
          <a:noFill/>
        </p:spPr>
        <p:txBody>
          <a:bodyPr wrap="square" rtlCol="0">
            <a:spAutoFit/>
          </a:bodyPr>
          <a:lstStyle/>
          <a:p>
            <a:pPr algn="just"/>
            <a:r>
              <a:rPr lang="es-CO" sz="1050" b="1" dirty="0">
                <a:solidFill>
                  <a:schemeClr val="accent2">
                    <a:lumMod val="75000"/>
                  </a:schemeClr>
                </a:solidFill>
                <a:latin typeface="+mj-lt"/>
              </a:rPr>
              <a:t>CONDICION INSEGURA:</a:t>
            </a:r>
          </a:p>
          <a:p>
            <a:pPr algn="just"/>
            <a:r>
              <a:rPr lang="es-ES" sz="1050" dirty="0"/>
              <a:t>Son aquellas situaciones (circunstancias), que se presentan en el lugar de trabajo y que su principal característica es la presencia de factores de riesgo  </a:t>
            </a:r>
          </a:p>
          <a:p>
            <a:pPr algn="just"/>
            <a:r>
              <a:rPr lang="es-ES" sz="1050" dirty="0"/>
              <a:t>Ejemplos</a:t>
            </a:r>
          </a:p>
          <a:p>
            <a:pPr algn="just"/>
            <a:r>
              <a:rPr lang="es-ES" sz="1050" dirty="0"/>
              <a:t>-Escaleras sin barandas</a:t>
            </a:r>
          </a:p>
          <a:p>
            <a:pPr algn="just"/>
            <a:r>
              <a:rPr lang="es-ES" sz="1050" dirty="0"/>
              <a:t>-Pisos en mal estado</a:t>
            </a:r>
          </a:p>
          <a:p>
            <a:pPr algn="just"/>
            <a:r>
              <a:rPr lang="es-ES" sz="1050" dirty="0"/>
              <a:t>-Humedad en techos y paredes</a:t>
            </a:r>
            <a:endParaRPr lang="es-CO" sz="1050" dirty="0"/>
          </a:p>
        </p:txBody>
      </p:sp>
      <p:pic>
        <p:nvPicPr>
          <p:cNvPr id="11" name="Imagen 10">
            <a:extLst>
              <a:ext uri="{FF2B5EF4-FFF2-40B4-BE49-F238E27FC236}">
                <a16:creationId xmlns:a16="http://schemas.microsoft.com/office/drawing/2014/main" id="{560BC326-FAD0-5752-B756-EE668E656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532" y="4160644"/>
            <a:ext cx="1425426" cy="932056"/>
          </a:xfrm>
          <a:prstGeom prst="rect">
            <a:avLst/>
          </a:prstGeom>
        </p:spPr>
      </p:pic>
      <p:sp>
        <p:nvSpPr>
          <p:cNvPr id="13" name="Título 1">
            <a:extLst>
              <a:ext uri="{FF2B5EF4-FFF2-40B4-BE49-F238E27FC236}">
                <a16:creationId xmlns:a16="http://schemas.microsoft.com/office/drawing/2014/main" id="{8767BD18-1D8F-45C2-DA5D-6BB5C306BDA7}"/>
              </a:ext>
            </a:extLst>
          </p:cNvPr>
          <p:cNvSpPr>
            <a:spLocks noGrp="1"/>
          </p:cNvSpPr>
          <p:nvPr>
            <p:ph type="title"/>
          </p:nvPr>
        </p:nvSpPr>
        <p:spPr>
          <a:xfrm>
            <a:off x="138813" y="2332377"/>
            <a:ext cx="3046728" cy="478745"/>
          </a:xfrm>
          <a:gradFill flip="none" rotWithShape="1">
            <a:gsLst>
              <a:gs pos="0">
                <a:srgbClr val="FFAD0F"/>
              </a:gs>
              <a:gs pos="100000">
                <a:srgbClr val="FF8100"/>
              </a:gs>
            </a:gsLst>
            <a:lin ang="8100000" scaled="1"/>
            <a:tileRect/>
          </a:gradFill>
        </p:spPr>
        <p:txBody>
          <a:bodyPr>
            <a:normAutofit fontScale="90000"/>
          </a:bodyPr>
          <a:lstStyle/>
          <a:p>
            <a:pPr algn="ctr"/>
            <a:r>
              <a:rPr lang="es-ES" sz="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CONCEPTOS</a:t>
            </a:r>
            <a:endParaRPr lang="es-CO" sz="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542F9544-333E-3463-C55B-88F95527DF01}"/>
              </a:ext>
            </a:extLst>
          </p:cNvPr>
          <p:cNvSpPr txBox="1"/>
          <p:nvPr/>
        </p:nvSpPr>
        <p:spPr>
          <a:xfrm>
            <a:off x="3470096" y="542567"/>
            <a:ext cx="1887920" cy="253916"/>
          </a:xfrm>
          <a:prstGeom prst="rect">
            <a:avLst/>
          </a:prstGeom>
          <a:noFill/>
        </p:spPr>
        <p:txBody>
          <a:bodyPr wrap="square">
            <a:spAutoFit/>
          </a:bodyPr>
          <a:lstStyle/>
          <a:p>
            <a:pPr algn="just"/>
            <a:r>
              <a:rPr lang="es-CO" sz="1050" b="1" dirty="0">
                <a:solidFill>
                  <a:schemeClr val="accent2">
                    <a:lumMod val="75000"/>
                  </a:schemeClr>
                </a:solidFill>
              </a:rPr>
              <a:t>ENFERMEDAD LABORAL</a:t>
            </a:r>
            <a:endParaRPr lang="es-ES" sz="1350" b="1" dirty="0">
              <a:solidFill>
                <a:schemeClr val="accent2">
                  <a:lumMod val="75000"/>
                </a:schemeClr>
              </a:solidFill>
            </a:endParaRPr>
          </a:p>
        </p:txBody>
      </p:sp>
    </p:spTree>
    <p:extLst>
      <p:ext uri="{BB962C8B-B14F-4D97-AF65-F5344CB8AC3E}">
        <p14:creationId xmlns:p14="http://schemas.microsoft.com/office/powerpoint/2010/main" val="58004411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8767BD18-1D8F-45C2-DA5D-6BB5C306BDA7}"/>
              </a:ext>
            </a:extLst>
          </p:cNvPr>
          <p:cNvSpPr>
            <a:spLocks noGrp="1"/>
          </p:cNvSpPr>
          <p:nvPr>
            <p:ph type="title"/>
          </p:nvPr>
        </p:nvSpPr>
        <p:spPr>
          <a:xfrm>
            <a:off x="356210" y="2323911"/>
            <a:ext cx="3348203" cy="478745"/>
          </a:xfrm>
          <a:gradFill flip="none" rotWithShape="1">
            <a:gsLst>
              <a:gs pos="0">
                <a:srgbClr val="FFAD0F"/>
              </a:gs>
              <a:gs pos="100000">
                <a:srgbClr val="FF8100"/>
              </a:gs>
            </a:gsLst>
            <a:lin ang="8100000" scaled="1"/>
            <a:tileRect/>
          </a:gradFill>
        </p:spPr>
        <p:txBody>
          <a:bodyPr>
            <a:normAutofit fontScale="90000"/>
          </a:bodyPr>
          <a:lstStyle/>
          <a:p>
            <a:pPr algn="ctr"/>
            <a:r>
              <a:rPr lang="es-ES" sz="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CONCEPTOS</a:t>
            </a:r>
            <a:endParaRPr lang="es-CO" sz="3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26" name="Imagen 5" descr="C:\Users\LLCN\AppData\Local\Microsoft\Windows\Temporary Internet Files\Content.Word\ss.jpg">
            <a:extLst>
              <a:ext uri="{FF2B5EF4-FFF2-40B4-BE49-F238E27FC236}">
                <a16:creationId xmlns:a16="http://schemas.microsoft.com/office/drawing/2014/main" id="{2251F742-ADC2-CCF0-FD08-F2AF71C8A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398" y="2820055"/>
            <a:ext cx="4533521" cy="225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a:extLst>
              <a:ext uri="{FF2B5EF4-FFF2-40B4-BE49-F238E27FC236}">
                <a16:creationId xmlns:a16="http://schemas.microsoft.com/office/drawing/2014/main" id="{87C72774-7444-3F08-F679-523E755DD817}"/>
              </a:ext>
            </a:extLst>
          </p:cNvPr>
          <p:cNvSpPr txBox="1">
            <a:spLocks/>
          </p:cNvSpPr>
          <p:nvPr/>
        </p:nvSpPr>
        <p:spPr>
          <a:xfrm>
            <a:off x="4021451" y="3073960"/>
            <a:ext cx="1472833" cy="575438"/>
          </a:xfrm>
          <a:prstGeom prst="rect">
            <a:avLst/>
          </a:prstGeom>
          <a:noFill/>
        </p:spPr>
        <p:txBody>
          <a:bodyPr vert="horz" lIns="68580" tIns="34290" rIns="68580" bIns="3429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*Caja  con carga pesada</a:t>
            </a:r>
          </a:p>
          <a:p>
            <a:pPr algn="ctr"/>
            <a:r>
              <a:rPr lang="es-ES"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*Forma incorrecta de levantar el peso</a:t>
            </a:r>
            <a:endParaRPr lang="es-CO"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ítulo 1">
            <a:extLst>
              <a:ext uri="{FF2B5EF4-FFF2-40B4-BE49-F238E27FC236}">
                <a16:creationId xmlns:a16="http://schemas.microsoft.com/office/drawing/2014/main" id="{863E6F89-E33A-761E-151F-454CB44ED050}"/>
              </a:ext>
            </a:extLst>
          </p:cNvPr>
          <p:cNvSpPr txBox="1">
            <a:spLocks/>
          </p:cNvSpPr>
          <p:nvPr/>
        </p:nvSpPr>
        <p:spPr>
          <a:xfrm>
            <a:off x="7351916" y="3217960"/>
            <a:ext cx="1667540" cy="575438"/>
          </a:xfrm>
          <a:prstGeom prst="rect">
            <a:avLst/>
          </a:prstGeom>
          <a:noFill/>
        </p:spPr>
        <p:txBody>
          <a:bodyPr vert="horz" lIns="68580" tIns="34290" rIns="68580" bIns="3429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*Dolor Lumbar</a:t>
            </a:r>
          </a:p>
          <a:p>
            <a:pPr algn="ctr"/>
            <a:r>
              <a:rPr lang="es-ES" sz="1050" baseline="-25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es-ES"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Lesiones en la columna</a:t>
            </a:r>
            <a:endParaRPr lang="es-CO" sz="105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DBB2EF97-A6B9-235C-B152-1A444FA74669}"/>
              </a:ext>
            </a:extLst>
          </p:cNvPr>
          <p:cNvSpPr txBox="1"/>
          <p:nvPr/>
        </p:nvSpPr>
        <p:spPr>
          <a:xfrm>
            <a:off x="6936827" y="466077"/>
            <a:ext cx="1854029" cy="1223412"/>
          </a:xfrm>
          <a:prstGeom prst="rect">
            <a:avLst/>
          </a:prstGeom>
          <a:noFill/>
        </p:spPr>
        <p:txBody>
          <a:bodyPr wrap="square">
            <a:spAutoFit/>
          </a:bodyPr>
          <a:lstStyle/>
          <a:p>
            <a:pPr algn="just"/>
            <a:r>
              <a:rPr lang="es-ES" sz="1050" b="1" dirty="0"/>
              <a:t>Riesgo: </a:t>
            </a:r>
            <a:r>
              <a:rPr lang="es-ES" sz="1050" dirty="0"/>
              <a:t>Combinación de la probabilidad de que ocurra una o más exposiciones o eventos peligrosos y la </a:t>
            </a:r>
            <a:r>
              <a:rPr lang="es-ES" sz="1050" b="1" dirty="0">
                <a:solidFill>
                  <a:schemeClr val="accent2">
                    <a:lumMod val="75000"/>
                  </a:schemeClr>
                </a:solidFill>
              </a:rPr>
              <a:t>severidad del daño </a:t>
            </a:r>
            <a:r>
              <a:rPr lang="es-ES" sz="1050" dirty="0"/>
              <a:t>que puede ser causada por estos.</a:t>
            </a:r>
            <a:endParaRPr lang="es-CO" sz="1050" dirty="0"/>
          </a:p>
        </p:txBody>
      </p:sp>
      <p:sp>
        <p:nvSpPr>
          <p:cNvPr id="18" name="CuadroTexto 17">
            <a:extLst>
              <a:ext uri="{FF2B5EF4-FFF2-40B4-BE49-F238E27FC236}">
                <a16:creationId xmlns:a16="http://schemas.microsoft.com/office/drawing/2014/main" id="{161FF8FA-A01E-730B-CD69-77664DF3AB9D}"/>
              </a:ext>
            </a:extLst>
          </p:cNvPr>
          <p:cNvSpPr txBox="1"/>
          <p:nvPr/>
        </p:nvSpPr>
        <p:spPr>
          <a:xfrm>
            <a:off x="3814011" y="612127"/>
            <a:ext cx="2175641" cy="900246"/>
          </a:xfrm>
          <a:prstGeom prst="rect">
            <a:avLst/>
          </a:prstGeom>
          <a:noFill/>
        </p:spPr>
        <p:txBody>
          <a:bodyPr wrap="square">
            <a:spAutoFit/>
          </a:bodyPr>
          <a:lstStyle/>
          <a:p>
            <a:pPr algn="just"/>
            <a:r>
              <a:rPr lang="es-ES" sz="1050" b="1" dirty="0"/>
              <a:t>Peligro: </a:t>
            </a:r>
            <a:r>
              <a:rPr lang="es-ES" sz="1050" dirty="0"/>
              <a:t>Fuente, situación o acto con potencial de causar daño en la salud de los trabajadores, en los equipos o en las instalaciones.</a:t>
            </a:r>
            <a:endParaRPr lang="es-CO" sz="1050" dirty="0"/>
          </a:p>
        </p:txBody>
      </p:sp>
      <p:sp>
        <p:nvSpPr>
          <p:cNvPr id="19" name="Flecha: hacia abajo 18">
            <a:extLst>
              <a:ext uri="{FF2B5EF4-FFF2-40B4-BE49-F238E27FC236}">
                <a16:creationId xmlns:a16="http://schemas.microsoft.com/office/drawing/2014/main" id="{3EEB8152-5BE5-57A7-EB9D-6E00A6627DDA}"/>
              </a:ext>
            </a:extLst>
          </p:cNvPr>
          <p:cNvSpPr/>
          <p:nvPr/>
        </p:nvSpPr>
        <p:spPr>
          <a:xfrm>
            <a:off x="4490914" y="1954355"/>
            <a:ext cx="268013" cy="993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0" name="Flecha: hacia abajo 19">
            <a:extLst>
              <a:ext uri="{FF2B5EF4-FFF2-40B4-BE49-F238E27FC236}">
                <a16:creationId xmlns:a16="http://schemas.microsoft.com/office/drawing/2014/main" id="{2CDA5586-8C8A-24F8-ACC5-A4FA714AE70C}"/>
              </a:ext>
            </a:extLst>
          </p:cNvPr>
          <p:cNvSpPr/>
          <p:nvPr/>
        </p:nvSpPr>
        <p:spPr>
          <a:xfrm>
            <a:off x="7863842" y="2088980"/>
            <a:ext cx="268013" cy="993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Tree>
    <p:extLst>
      <p:ext uri="{BB962C8B-B14F-4D97-AF65-F5344CB8AC3E}">
        <p14:creationId xmlns:p14="http://schemas.microsoft.com/office/powerpoint/2010/main" val="51611797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750010" y="788277"/>
            <a:ext cx="7886700" cy="320784"/>
          </a:xfrm>
        </p:spPr>
        <p:txBody>
          <a:bodyPr>
            <a:normAutofit/>
          </a:bodyPr>
          <a:lstStyle/>
          <a:p>
            <a:pPr algn="ctr"/>
            <a:r>
              <a:rPr lang="es-CO" sz="135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POLITICAS SEGURIDAD Y SALUD EN EL TRABAJO </a:t>
            </a:r>
          </a:p>
        </p:txBody>
      </p:sp>
      <p:pic>
        <p:nvPicPr>
          <p:cNvPr id="9" name="Imagen 8">
            <a:extLst>
              <a:ext uri="{FF2B5EF4-FFF2-40B4-BE49-F238E27FC236}">
                <a16:creationId xmlns:a16="http://schemas.microsoft.com/office/drawing/2014/main" id="{3B88EEF8-32C5-CBF9-4B3E-EC5A38317AA4}"/>
              </a:ext>
            </a:extLst>
          </p:cNvPr>
          <p:cNvPicPr>
            <a:picLocks noChangeAspect="1"/>
          </p:cNvPicPr>
          <p:nvPr/>
        </p:nvPicPr>
        <p:blipFill rotWithShape="1">
          <a:blip r:embed="rId2"/>
          <a:srcRect l="32778" t="27037" r="30972" b="22289"/>
          <a:stretch/>
        </p:blipFill>
        <p:spPr>
          <a:xfrm>
            <a:off x="589816" y="1365250"/>
            <a:ext cx="7755397" cy="3626021"/>
          </a:xfrm>
          <a:prstGeom prst="rect">
            <a:avLst/>
          </a:prstGeom>
        </p:spPr>
      </p:pic>
    </p:spTree>
    <p:extLst>
      <p:ext uri="{BB962C8B-B14F-4D97-AF65-F5344CB8AC3E}">
        <p14:creationId xmlns:p14="http://schemas.microsoft.com/office/powerpoint/2010/main" val="357601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30"/>
            <a:ext cx="7886700" cy="994172"/>
          </a:xfrm>
        </p:spPr>
        <p:txBody>
          <a:bodyPr>
            <a:normAutofit/>
          </a:bodyPr>
          <a:lstStyle/>
          <a:p>
            <a:pPr algn="ctr"/>
            <a:r>
              <a:rPr lang="es-CO" sz="21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RESPONSABILIDADES</a:t>
            </a:r>
          </a:p>
        </p:txBody>
      </p:sp>
      <p:sp>
        <p:nvSpPr>
          <p:cNvPr id="3" name="Rectángulo 2">
            <a:extLst>
              <a:ext uri="{FF2B5EF4-FFF2-40B4-BE49-F238E27FC236}">
                <a16:creationId xmlns:a16="http://schemas.microsoft.com/office/drawing/2014/main" id="{809D1F28-F67D-07FC-6AC2-F5BA8C97DF99}"/>
              </a:ext>
            </a:extLst>
          </p:cNvPr>
          <p:cNvSpPr/>
          <p:nvPr/>
        </p:nvSpPr>
        <p:spPr>
          <a:xfrm>
            <a:off x="116521" y="1543216"/>
            <a:ext cx="8651491" cy="3046988"/>
          </a:xfrm>
          <a:prstGeom prst="rect">
            <a:avLst/>
          </a:prstGeom>
        </p:spPr>
        <p:txBody>
          <a:bodyPr wrap="square">
            <a:spAutoFit/>
          </a:bodyPr>
          <a:lstStyle/>
          <a:p>
            <a:pPr marL="214313" indent="-214313">
              <a:buFont typeface="Wingdings" panose="05000000000000000000" pitchFamily="2" charset="2"/>
              <a:buChar char="ü"/>
            </a:pPr>
            <a:endParaRPr lang="es-CO" sz="1200" dirty="0"/>
          </a:p>
          <a:p>
            <a:pPr marL="214313" indent="-214313">
              <a:buFont typeface="Wingdings" panose="05000000000000000000" pitchFamily="2" charset="2"/>
              <a:buChar char="ü"/>
            </a:pPr>
            <a:r>
              <a:rPr lang="es-CO" sz="1200" dirty="0"/>
              <a:t>Suministrar los </a:t>
            </a:r>
            <a:r>
              <a:rPr lang="es-CO" sz="1200" b="1" dirty="0"/>
              <a:t>recursos n</a:t>
            </a:r>
            <a:r>
              <a:rPr lang="es-CO" sz="1200" dirty="0"/>
              <a:t>ecesarios para el desarrollo de las actividades del SG-SST.</a:t>
            </a:r>
          </a:p>
          <a:p>
            <a:pPr marL="214313" indent="-214313">
              <a:buFont typeface="Wingdings" panose="05000000000000000000" pitchFamily="2" charset="2"/>
              <a:buChar char="ü"/>
            </a:pPr>
            <a:r>
              <a:rPr lang="es-CO" sz="1200" dirty="0"/>
              <a:t>Asignar y comunicar responsabilidades a los trabajadores en seguridad y salud en el trabajo dentro del marco de sus funciones.</a:t>
            </a:r>
          </a:p>
          <a:p>
            <a:pPr marL="214313" indent="-214313">
              <a:buFont typeface="Wingdings" panose="05000000000000000000" pitchFamily="2" charset="2"/>
              <a:buChar char="ü"/>
            </a:pPr>
            <a:r>
              <a:rPr lang="es-CO" sz="1200" dirty="0"/>
              <a:t>Garantizar la consulta y </a:t>
            </a:r>
            <a:r>
              <a:rPr lang="es-CO" sz="1200" b="1" dirty="0"/>
              <a:t>participación de los trabajadores </a:t>
            </a:r>
            <a:r>
              <a:rPr lang="es-CO" sz="1200" dirty="0"/>
              <a:t>en la identificación de los peligros y control de los riesgos, así como la participación a través del Comité de Seguridad y Salud en el Trabajo. </a:t>
            </a:r>
          </a:p>
          <a:p>
            <a:pPr marL="214313" indent="-214313">
              <a:buFont typeface="Wingdings" panose="05000000000000000000" pitchFamily="2" charset="2"/>
              <a:buChar char="ü"/>
            </a:pPr>
            <a:r>
              <a:rPr lang="es-CO" sz="1200" dirty="0"/>
              <a:t>Garantizar la s</a:t>
            </a:r>
            <a:r>
              <a:rPr lang="es-CO" sz="1200" b="1" dirty="0"/>
              <a:t>upervisió</a:t>
            </a:r>
            <a:r>
              <a:rPr lang="es-CO" sz="1200" dirty="0"/>
              <a:t>n de la seguridad y salud en el trabajo. </a:t>
            </a:r>
          </a:p>
          <a:p>
            <a:pPr marL="214313" indent="-214313">
              <a:buFont typeface="Wingdings" panose="05000000000000000000" pitchFamily="2" charset="2"/>
              <a:buChar char="ü"/>
            </a:pPr>
            <a:r>
              <a:rPr lang="es-CO" sz="1200" dirty="0"/>
              <a:t>Evaluar por lo menos una vez al año la gestión de la seguridad y salud en el trabajo.</a:t>
            </a:r>
          </a:p>
          <a:p>
            <a:pPr marL="214313" indent="-214313">
              <a:buFont typeface="Wingdings" panose="05000000000000000000" pitchFamily="2" charset="2"/>
              <a:buChar char="ü"/>
            </a:pPr>
            <a:r>
              <a:rPr lang="es-CO" sz="1200" dirty="0"/>
              <a:t>Implementar los correctivos necesarios para el cumplimiento de metas y objetivos.</a:t>
            </a:r>
          </a:p>
          <a:p>
            <a:pPr marL="214313" indent="-214313">
              <a:buFont typeface="Wingdings" panose="05000000000000000000" pitchFamily="2" charset="2"/>
              <a:buChar char="ü"/>
            </a:pPr>
            <a:r>
              <a:rPr lang="es-CO" sz="1200" dirty="0"/>
              <a:t>Garantizar la disponibilidad de personal competente para liderar y controlar el desarrollo de la seguridad y salud en el trabajo.</a:t>
            </a:r>
          </a:p>
          <a:p>
            <a:pPr marL="214313" indent="-214313">
              <a:buFont typeface="Wingdings" panose="05000000000000000000" pitchFamily="2" charset="2"/>
              <a:buChar char="ü"/>
            </a:pPr>
            <a:r>
              <a:rPr lang="es-CO" sz="1200" dirty="0"/>
              <a:t>Garantizar un programa </a:t>
            </a:r>
            <a:r>
              <a:rPr lang="es-CO" sz="1200" b="1" dirty="0"/>
              <a:t>de inducción y entrenamiento </a:t>
            </a:r>
            <a:r>
              <a:rPr lang="es-CO" sz="1200" dirty="0"/>
              <a:t>para los trabajadores que ingresen a la empresa, independientemente de su forma de contratación y vinculación.</a:t>
            </a:r>
          </a:p>
          <a:p>
            <a:pPr marL="214313" indent="-214313">
              <a:buFont typeface="Wingdings" panose="05000000000000000000" pitchFamily="2" charset="2"/>
              <a:buChar char="ü"/>
            </a:pPr>
            <a:r>
              <a:rPr lang="es-CO" sz="1200" dirty="0"/>
              <a:t>Garantizar un programa </a:t>
            </a:r>
            <a:r>
              <a:rPr lang="es-CO" sz="1200" b="1" dirty="0"/>
              <a:t>de capacitación </a:t>
            </a:r>
            <a:r>
              <a:rPr lang="es-CO" sz="1200" dirty="0"/>
              <a:t>acorde con las necesidades específicas detectadas en la identificación de peligros, evaluación  y valoración de riesgos.</a:t>
            </a:r>
          </a:p>
          <a:p>
            <a:endParaRPr lang="es-CO" sz="1200" dirty="0"/>
          </a:p>
        </p:txBody>
      </p:sp>
      <p:sp>
        <p:nvSpPr>
          <p:cNvPr id="4" name="CuadroTexto 3">
            <a:extLst>
              <a:ext uri="{FF2B5EF4-FFF2-40B4-BE49-F238E27FC236}">
                <a16:creationId xmlns:a16="http://schemas.microsoft.com/office/drawing/2014/main" id="{7FE540C7-D786-8487-CAF0-92CD3A8DFFFC}"/>
              </a:ext>
            </a:extLst>
          </p:cNvPr>
          <p:cNvSpPr txBox="1"/>
          <p:nvPr/>
        </p:nvSpPr>
        <p:spPr>
          <a:xfrm>
            <a:off x="375988" y="1416258"/>
            <a:ext cx="1329112" cy="253916"/>
          </a:xfrm>
          <a:prstGeom prst="rect">
            <a:avLst/>
          </a:prstGeom>
          <a:noFill/>
        </p:spPr>
        <p:txBody>
          <a:bodyPr wrap="square">
            <a:spAutoFit/>
          </a:bodyPr>
          <a:lstStyle/>
          <a:p>
            <a:r>
              <a:rPr lang="es-CO" sz="1050" b="1" dirty="0">
                <a:solidFill>
                  <a:schemeClr val="accent2">
                    <a:lumMod val="75000"/>
                  </a:schemeClr>
                </a:solidFill>
              </a:rPr>
              <a:t>EMPLEADORES</a:t>
            </a:r>
          </a:p>
        </p:txBody>
      </p:sp>
      <p:sp>
        <p:nvSpPr>
          <p:cNvPr id="8" name="CuadroTexto 7">
            <a:extLst>
              <a:ext uri="{FF2B5EF4-FFF2-40B4-BE49-F238E27FC236}">
                <a16:creationId xmlns:a16="http://schemas.microsoft.com/office/drawing/2014/main" id="{AE88881F-4A6A-F306-12DF-44D744138982}"/>
              </a:ext>
            </a:extLst>
          </p:cNvPr>
          <p:cNvSpPr txBox="1"/>
          <p:nvPr/>
        </p:nvSpPr>
        <p:spPr>
          <a:xfrm>
            <a:off x="3061357" y="1102435"/>
            <a:ext cx="4572000" cy="253916"/>
          </a:xfrm>
          <a:prstGeom prst="rect">
            <a:avLst/>
          </a:prstGeom>
          <a:noFill/>
        </p:spPr>
        <p:txBody>
          <a:bodyPr wrap="square">
            <a:spAutoFit/>
          </a:bodyPr>
          <a:lstStyle/>
          <a:p>
            <a:r>
              <a:rPr lang="es-CO" sz="1050" dirty="0"/>
              <a:t>Decreto 1072 de 2015 artículo 2.2.4.6.8</a:t>
            </a:r>
          </a:p>
        </p:txBody>
      </p:sp>
    </p:spTree>
    <p:extLst>
      <p:ext uri="{BB962C8B-B14F-4D97-AF65-F5344CB8AC3E}">
        <p14:creationId xmlns:p14="http://schemas.microsoft.com/office/powerpoint/2010/main" val="30154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29"/>
            <a:ext cx="7886700" cy="641521"/>
          </a:xfrm>
        </p:spPr>
        <p:txBody>
          <a:bodyPr>
            <a:normAutofit/>
          </a:bodyPr>
          <a:lstStyle/>
          <a:p>
            <a:pPr algn="ctr"/>
            <a:r>
              <a:rPr lang="es-CO" sz="21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RESPONSABILIDADES </a:t>
            </a:r>
          </a:p>
        </p:txBody>
      </p:sp>
      <p:sp>
        <p:nvSpPr>
          <p:cNvPr id="3" name="Rectángulo 2">
            <a:extLst>
              <a:ext uri="{FF2B5EF4-FFF2-40B4-BE49-F238E27FC236}">
                <a16:creationId xmlns:a16="http://schemas.microsoft.com/office/drawing/2014/main" id="{24284416-5F3C-1EC0-0F30-8FE22E6EC718}"/>
              </a:ext>
            </a:extLst>
          </p:cNvPr>
          <p:cNvSpPr/>
          <p:nvPr/>
        </p:nvSpPr>
        <p:spPr>
          <a:xfrm>
            <a:off x="116521" y="1761838"/>
            <a:ext cx="5427029" cy="2308324"/>
          </a:xfrm>
          <a:prstGeom prst="rect">
            <a:avLst/>
          </a:prstGeom>
        </p:spPr>
        <p:txBody>
          <a:bodyPr wrap="square">
            <a:spAutoFit/>
          </a:bodyPr>
          <a:lstStyle/>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Conocer y tener clara la política de Seguridad y Salud en el Trabajo.</a:t>
            </a:r>
          </a:p>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Procurar el </a:t>
            </a:r>
            <a:r>
              <a:rPr lang="es-ES" sz="1200" b="1" dirty="0">
                <a:latin typeface="Arial" panose="020B0604020202020204" pitchFamily="34" charset="0"/>
                <a:cs typeface="Arial" panose="020B0604020202020204" pitchFamily="34" charset="0"/>
              </a:rPr>
              <a:t>cuidado integral </a:t>
            </a:r>
            <a:r>
              <a:rPr lang="es-ES" sz="1200" dirty="0">
                <a:latin typeface="Arial" panose="020B0604020202020204" pitchFamily="34" charset="0"/>
                <a:cs typeface="Arial" panose="020B0604020202020204" pitchFamily="34" charset="0"/>
              </a:rPr>
              <a:t>de su salud.</a:t>
            </a:r>
          </a:p>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Suministrar información </a:t>
            </a:r>
            <a:r>
              <a:rPr lang="es-ES" sz="1200" b="1" dirty="0">
                <a:latin typeface="Arial" panose="020B0604020202020204" pitchFamily="34" charset="0"/>
                <a:cs typeface="Arial" panose="020B0604020202020204" pitchFamily="34" charset="0"/>
              </a:rPr>
              <a:t>clara, completa y veraz</a:t>
            </a:r>
            <a:r>
              <a:rPr lang="es-ES" sz="1200" dirty="0">
                <a:latin typeface="Arial" panose="020B0604020202020204" pitchFamily="34" charset="0"/>
                <a:cs typeface="Arial" panose="020B0604020202020204" pitchFamily="34" charset="0"/>
              </a:rPr>
              <a:t> sobre su estado de salud.</a:t>
            </a:r>
          </a:p>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Cumplir las </a:t>
            </a:r>
            <a:r>
              <a:rPr lang="es-ES" sz="1200" b="1" dirty="0">
                <a:latin typeface="Arial" panose="020B0604020202020204" pitchFamily="34" charset="0"/>
                <a:cs typeface="Arial" panose="020B0604020202020204" pitchFamily="34" charset="0"/>
              </a:rPr>
              <a:t>normas de seguridad </a:t>
            </a:r>
            <a:r>
              <a:rPr lang="es-ES" sz="1200" dirty="0">
                <a:latin typeface="Arial" panose="020B0604020202020204" pitchFamily="34" charset="0"/>
                <a:cs typeface="Arial" panose="020B0604020202020204" pitchFamily="34" charset="0"/>
              </a:rPr>
              <a:t>e higiene propias de la entidad.</a:t>
            </a:r>
          </a:p>
          <a:p>
            <a:pPr marL="214313" indent="-214313" algn="just">
              <a:buFont typeface="Wingdings" panose="05000000000000000000" pitchFamily="2" charset="2"/>
              <a:buChar char="ü"/>
            </a:pPr>
            <a:r>
              <a:rPr lang="es-ES" sz="1200" b="1" dirty="0">
                <a:latin typeface="Arial" panose="020B0604020202020204" pitchFamily="34" charset="0"/>
                <a:cs typeface="Arial" panose="020B0604020202020204" pitchFamily="34" charset="0"/>
              </a:rPr>
              <a:t>Participa</a:t>
            </a:r>
            <a:r>
              <a:rPr lang="es-ES" sz="1200" dirty="0">
                <a:latin typeface="Arial" panose="020B0604020202020204" pitchFamily="34" charset="0"/>
                <a:cs typeface="Arial" panose="020B0604020202020204" pitchFamily="34" charset="0"/>
              </a:rPr>
              <a:t>r en la prevención de riesgos laborales mediante las actividades que se realicen en la entidad.</a:t>
            </a:r>
          </a:p>
          <a:p>
            <a:pPr marL="214313" indent="-214313" algn="just">
              <a:buFont typeface="Wingdings" panose="05000000000000000000" pitchFamily="2" charset="2"/>
              <a:buChar char="ü"/>
            </a:pPr>
            <a:r>
              <a:rPr lang="es-ES" sz="1200" b="1" dirty="0">
                <a:latin typeface="Arial" panose="020B0604020202020204" pitchFamily="34" charset="0"/>
                <a:cs typeface="Arial" panose="020B0604020202020204" pitchFamily="34" charset="0"/>
              </a:rPr>
              <a:t>Informar</a:t>
            </a:r>
            <a:r>
              <a:rPr lang="es-ES" sz="1200" dirty="0">
                <a:latin typeface="Arial" panose="020B0604020202020204" pitchFamily="34" charset="0"/>
                <a:cs typeface="Arial" panose="020B0604020202020204" pitchFamily="34" charset="0"/>
              </a:rPr>
              <a:t> las condiciones de riesgo detectadas al jefe inmediato.</a:t>
            </a:r>
          </a:p>
          <a:p>
            <a:pPr marL="214313" indent="-214313" algn="just">
              <a:buFont typeface="Wingdings" panose="05000000000000000000" pitchFamily="2" charset="2"/>
              <a:buChar char="ü"/>
            </a:pPr>
            <a:r>
              <a:rPr lang="es-ES" sz="1200" b="1" dirty="0">
                <a:latin typeface="Arial" panose="020B0604020202020204" pitchFamily="34" charset="0"/>
                <a:cs typeface="Arial" panose="020B0604020202020204" pitchFamily="34" charset="0"/>
              </a:rPr>
              <a:t>Reportar</a:t>
            </a:r>
            <a:r>
              <a:rPr lang="es-ES" sz="1200" dirty="0">
                <a:latin typeface="Arial" panose="020B0604020202020204" pitchFamily="34" charset="0"/>
                <a:cs typeface="Arial" panose="020B0604020202020204" pitchFamily="34" charset="0"/>
              </a:rPr>
              <a:t> inmediatamente todo accidente de trabajo o incidente.                                                                                                                                                                                                              </a:t>
            </a:r>
          </a:p>
          <a:p>
            <a:pPr marL="214313" indent="-214313" algn="just">
              <a:buFont typeface="Wingdings" panose="05000000000000000000" pitchFamily="2" charset="2"/>
              <a:buChar char="ü"/>
            </a:pPr>
            <a:r>
              <a:rPr lang="es-ES" sz="1200" dirty="0">
                <a:latin typeface="Arial" panose="020B0604020202020204" pitchFamily="34" charset="0"/>
                <a:cs typeface="Arial" panose="020B0604020202020204" pitchFamily="34" charset="0"/>
              </a:rPr>
              <a:t>Adecuado y permanente lavado de manos y la desinfección de puestos de trabajo, como una de las medidas más efectivas para evitar contagio de COVID-19.</a:t>
            </a:r>
            <a:endParaRPr lang="es-CO" sz="12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FFB8BC3B-A993-3C68-FE8F-725045E36EB8}"/>
              </a:ext>
            </a:extLst>
          </p:cNvPr>
          <p:cNvSpPr txBox="1"/>
          <p:nvPr/>
        </p:nvSpPr>
        <p:spPr>
          <a:xfrm>
            <a:off x="1375989" y="1206309"/>
            <a:ext cx="1329112" cy="253916"/>
          </a:xfrm>
          <a:prstGeom prst="rect">
            <a:avLst/>
          </a:prstGeom>
          <a:noFill/>
        </p:spPr>
        <p:txBody>
          <a:bodyPr wrap="square">
            <a:spAutoFit/>
          </a:bodyPr>
          <a:lstStyle/>
          <a:p>
            <a:r>
              <a:rPr lang="es-CO" sz="1050" b="1" dirty="0">
                <a:solidFill>
                  <a:schemeClr val="accent2">
                    <a:lumMod val="75000"/>
                  </a:schemeClr>
                </a:solidFill>
              </a:rPr>
              <a:t>TRABAJADORES</a:t>
            </a:r>
          </a:p>
        </p:txBody>
      </p:sp>
      <p:sp>
        <p:nvSpPr>
          <p:cNvPr id="10" name="CuadroTexto 9">
            <a:extLst>
              <a:ext uri="{FF2B5EF4-FFF2-40B4-BE49-F238E27FC236}">
                <a16:creationId xmlns:a16="http://schemas.microsoft.com/office/drawing/2014/main" id="{85E5817C-8B1E-BF90-A95C-E24EC988FAC1}"/>
              </a:ext>
            </a:extLst>
          </p:cNvPr>
          <p:cNvSpPr txBox="1"/>
          <p:nvPr/>
        </p:nvSpPr>
        <p:spPr>
          <a:xfrm>
            <a:off x="3028950" y="723030"/>
            <a:ext cx="4572000" cy="253916"/>
          </a:xfrm>
          <a:prstGeom prst="rect">
            <a:avLst/>
          </a:prstGeom>
          <a:noFill/>
        </p:spPr>
        <p:txBody>
          <a:bodyPr wrap="square">
            <a:spAutoFit/>
          </a:bodyPr>
          <a:lstStyle/>
          <a:p>
            <a:r>
              <a:rPr lang="es-CO" sz="1050" dirty="0"/>
              <a:t>Decreto 1072 de 2015 artículo 2.2.4.6.10</a:t>
            </a:r>
          </a:p>
        </p:txBody>
      </p:sp>
    </p:spTree>
    <p:extLst>
      <p:ext uri="{BB962C8B-B14F-4D97-AF65-F5344CB8AC3E}">
        <p14:creationId xmlns:p14="http://schemas.microsoft.com/office/powerpoint/2010/main" val="105655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91762" y="636550"/>
            <a:ext cx="7886700" cy="307418"/>
          </a:xfrm>
        </p:spPr>
        <p:txBody>
          <a:bodyPr>
            <a:normAutofit/>
          </a:bodyPr>
          <a:lstStyle/>
          <a:p>
            <a:pPr algn="ctr"/>
            <a:r>
              <a:rPr lang="es-ES" sz="14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COMITÉ PARITARIO DE SEGURIDAD Y SALUD EN EL TRABAJO -COPASST</a:t>
            </a:r>
            <a:endParaRPr lang="es-CO" sz="14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7" name="Rectángulo 26">
            <a:extLst>
              <a:ext uri="{FF2B5EF4-FFF2-40B4-BE49-F238E27FC236}">
                <a16:creationId xmlns:a16="http://schemas.microsoft.com/office/drawing/2014/main" id="{3EF2EA21-24B1-3CDF-B2A0-58CD430013FA}"/>
              </a:ext>
            </a:extLst>
          </p:cNvPr>
          <p:cNvSpPr/>
          <p:nvPr/>
        </p:nvSpPr>
        <p:spPr>
          <a:xfrm>
            <a:off x="4908748" y="2442982"/>
            <a:ext cx="1916145" cy="618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chemeClr val="tx1"/>
                </a:solidFill>
              </a:rPr>
              <a:t>El desarrollo de las actividades  de seguridad y salud en el Trabajo</a:t>
            </a:r>
            <a:endParaRPr lang="es-CO" sz="1050" dirty="0">
              <a:solidFill>
                <a:schemeClr val="tx1"/>
              </a:solidFill>
            </a:endParaRPr>
          </a:p>
          <a:p>
            <a:pPr algn="just"/>
            <a:endParaRPr lang="es-CO" sz="1050" dirty="0">
              <a:solidFill>
                <a:schemeClr val="tx1"/>
              </a:solidFill>
            </a:endParaRPr>
          </a:p>
        </p:txBody>
      </p:sp>
      <p:sp>
        <p:nvSpPr>
          <p:cNvPr id="28" name="Rectángulo 27">
            <a:extLst>
              <a:ext uri="{FF2B5EF4-FFF2-40B4-BE49-F238E27FC236}">
                <a16:creationId xmlns:a16="http://schemas.microsoft.com/office/drawing/2014/main" id="{29D985F5-941B-5716-F7B5-2E1FE80C8118}"/>
              </a:ext>
            </a:extLst>
          </p:cNvPr>
          <p:cNvSpPr/>
          <p:nvPr/>
        </p:nvSpPr>
        <p:spPr>
          <a:xfrm>
            <a:off x="174266" y="2449815"/>
            <a:ext cx="1959467" cy="5972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chemeClr val="tx1"/>
                </a:solidFill>
              </a:rPr>
              <a:t>La Salud en los lugares y ambientes de trabajo.</a:t>
            </a:r>
            <a:endParaRPr lang="es-CO" sz="1050" dirty="0">
              <a:solidFill>
                <a:schemeClr val="tx1"/>
              </a:solidFill>
            </a:endParaRPr>
          </a:p>
        </p:txBody>
      </p:sp>
      <p:sp>
        <p:nvSpPr>
          <p:cNvPr id="34" name="CuadroTexto 33">
            <a:extLst>
              <a:ext uri="{FF2B5EF4-FFF2-40B4-BE49-F238E27FC236}">
                <a16:creationId xmlns:a16="http://schemas.microsoft.com/office/drawing/2014/main" id="{7D1391EC-FD07-DF59-5FA9-0B4698F94E02}"/>
              </a:ext>
            </a:extLst>
          </p:cNvPr>
          <p:cNvSpPr txBox="1"/>
          <p:nvPr/>
        </p:nvSpPr>
        <p:spPr>
          <a:xfrm>
            <a:off x="481858" y="2249233"/>
            <a:ext cx="1072553" cy="253916"/>
          </a:xfrm>
          <a:prstGeom prst="rect">
            <a:avLst/>
          </a:prstGeom>
          <a:noFill/>
        </p:spPr>
        <p:txBody>
          <a:bodyPr wrap="square">
            <a:spAutoFit/>
          </a:bodyPr>
          <a:lstStyle/>
          <a:p>
            <a:r>
              <a:rPr lang="es-ES" sz="1050" dirty="0"/>
              <a:t>PROMUEVE</a:t>
            </a:r>
            <a:endParaRPr lang="es-CO" sz="1050" dirty="0"/>
          </a:p>
        </p:txBody>
      </p:sp>
      <p:sp>
        <p:nvSpPr>
          <p:cNvPr id="35" name="CuadroTexto 34">
            <a:extLst>
              <a:ext uri="{FF2B5EF4-FFF2-40B4-BE49-F238E27FC236}">
                <a16:creationId xmlns:a16="http://schemas.microsoft.com/office/drawing/2014/main" id="{F008742B-3276-7301-7560-A781F6D34762}"/>
              </a:ext>
            </a:extLst>
          </p:cNvPr>
          <p:cNvSpPr txBox="1"/>
          <p:nvPr/>
        </p:nvSpPr>
        <p:spPr>
          <a:xfrm>
            <a:off x="5294762" y="2207493"/>
            <a:ext cx="1072553" cy="253916"/>
          </a:xfrm>
          <a:prstGeom prst="rect">
            <a:avLst/>
          </a:prstGeom>
          <a:noFill/>
        </p:spPr>
        <p:txBody>
          <a:bodyPr wrap="square">
            <a:spAutoFit/>
          </a:bodyPr>
          <a:lstStyle/>
          <a:p>
            <a:r>
              <a:rPr lang="es-ES" sz="1050" dirty="0"/>
              <a:t>VIGILA</a:t>
            </a:r>
            <a:endParaRPr lang="es-CO" sz="1050" dirty="0"/>
          </a:p>
        </p:txBody>
      </p:sp>
      <p:sp>
        <p:nvSpPr>
          <p:cNvPr id="36" name="CuadroTexto 35">
            <a:extLst>
              <a:ext uri="{FF2B5EF4-FFF2-40B4-BE49-F238E27FC236}">
                <a16:creationId xmlns:a16="http://schemas.microsoft.com/office/drawing/2014/main" id="{DA311CBD-6D6B-5781-73DA-A1290D36911C}"/>
              </a:ext>
            </a:extLst>
          </p:cNvPr>
          <p:cNvSpPr txBox="1"/>
          <p:nvPr/>
        </p:nvSpPr>
        <p:spPr>
          <a:xfrm>
            <a:off x="3255825" y="2197746"/>
            <a:ext cx="695106" cy="253916"/>
          </a:xfrm>
          <a:prstGeom prst="rect">
            <a:avLst/>
          </a:prstGeom>
          <a:noFill/>
        </p:spPr>
        <p:txBody>
          <a:bodyPr wrap="square">
            <a:spAutoFit/>
          </a:bodyPr>
          <a:lstStyle/>
          <a:p>
            <a:r>
              <a:rPr lang="es-ES" sz="1050" dirty="0"/>
              <a:t>VISITA</a:t>
            </a:r>
            <a:endParaRPr lang="es-CO" sz="1050" dirty="0"/>
          </a:p>
        </p:txBody>
      </p:sp>
      <p:sp>
        <p:nvSpPr>
          <p:cNvPr id="39" name="Rectángulo 38">
            <a:extLst>
              <a:ext uri="{FF2B5EF4-FFF2-40B4-BE49-F238E27FC236}">
                <a16:creationId xmlns:a16="http://schemas.microsoft.com/office/drawing/2014/main" id="{40B8150A-0A20-F956-17B0-8B1ADCF4DD7E}"/>
              </a:ext>
            </a:extLst>
          </p:cNvPr>
          <p:cNvSpPr/>
          <p:nvPr/>
        </p:nvSpPr>
        <p:spPr>
          <a:xfrm>
            <a:off x="2364962" y="2423230"/>
            <a:ext cx="2300939" cy="618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chemeClr val="tx1"/>
                </a:solidFill>
              </a:rPr>
              <a:t>Periódicamente los lugares de trabajo </a:t>
            </a:r>
            <a:endParaRPr lang="es-CO" sz="1050" dirty="0">
              <a:solidFill>
                <a:schemeClr val="tx1"/>
              </a:solidFill>
            </a:endParaRPr>
          </a:p>
          <a:p>
            <a:pPr algn="just"/>
            <a:endParaRPr lang="es-CO" sz="1050" dirty="0">
              <a:solidFill>
                <a:schemeClr val="tx1"/>
              </a:solidFill>
            </a:endParaRPr>
          </a:p>
        </p:txBody>
      </p:sp>
      <p:sp>
        <p:nvSpPr>
          <p:cNvPr id="40" name="Rectángulo 39">
            <a:extLst>
              <a:ext uri="{FF2B5EF4-FFF2-40B4-BE49-F238E27FC236}">
                <a16:creationId xmlns:a16="http://schemas.microsoft.com/office/drawing/2014/main" id="{193B3A74-B8E9-0E74-5C9E-B386644AF415}"/>
              </a:ext>
            </a:extLst>
          </p:cNvPr>
          <p:cNvSpPr/>
          <p:nvPr/>
        </p:nvSpPr>
        <p:spPr>
          <a:xfrm>
            <a:off x="2535697" y="3383546"/>
            <a:ext cx="1959467" cy="679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ES" sz="1050" dirty="0">
              <a:solidFill>
                <a:schemeClr val="tx1"/>
              </a:solidFill>
            </a:endParaRPr>
          </a:p>
          <a:p>
            <a:pPr algn="just"/>
            <a:r>
              <a:rPr lang="es-ES" sz="1050" dirty="0">
                <a:solidFill>
                  <a:schemeClr val="tx1"/>
                </a:solidFill>
              </a:rPr>
              <a:t>Con el análisis de las causas de los accidentes de trabajo</a:t>
            </a:r>
            <a:endParaRPr lang="es-CO" sz="1050" dirty="0">
              <a:solidFill>
                <a:schemeClr val="tx1"/>
              </a:solidFill>
            </a:endParaRPr>
          </a:p>
          <a:p>
            <a:pPr algn="just"/>
            <a:endParaRPr lang="es-CO" sz="1050" dirty="0">
              <a:solidFill>
                <a:schemeClr val="tx1"/>
              </a:solidFill>
            </a:endParaRPr>
          </a:p>
        </p:txBody>
      </p:sp>
      <p:sp>
        <p:nvSpPr>
          <p:cNvPr id="42" name="CuadroTexto 41">
            <a:extLst>
              <a:ext uri="{FF2B5EF4-FFF2-40B4-BE49-F238E27FC236}">
                <a16:creationId xmlns:a16="http://schemas.microsoft.com/office/drawing/2014/main" id="{A8A51A94-B4D3-92BD-EBF4-FB36D4447FCA}"/>
              </a:ext>
            </a:extLst>
          </p:cNvPr>
          <p:cNvSpPr txBox="1"/>
          <p:nvPr/>
        </p:nvSpPr>
        <p:spPr>
          <a:xfrm>
            <a:off x="2860534" y="3132264"/>
            <a:ext cx="1005683" cy="253916"/>
          </a:xfrm>
          <a:prstGeom prst="rect">
            <a:avLst/>
          </a:prstGeom>
          <a:noFill/>
        </p:spPr>
        <p:txBody>
          <a:bodyPr wrap="square">
            <a:spAutoFit/>
          </a:bodyPr>
          <a:lstStyle/>
          <a:p>
            <a:r>
              <a:rPr lang="es-ES" sz="1050" dirty="0">
                <a:solidFill>
                  <a:schemeClr val="tx1"/>
                </a:solidFill>
              </a:rPr>
              <a:t>COLABORA</a:t>
            </a:r>
            <a:endParaRPr lang="es-CO" sz="1050" dirty="0"/>
          </a:p>
        </p:txBody>
      </p:sp>
      <p:sp>
        <p:nvSpPr>
          <p:cNvPr id="46" name="CuadroTexto 45">
            <a:extLst>
              <a:ext uri="{FF2B5EF4-FFF2-40B4-BE49-F238E27FC236}">
                <a16:creationId xmlns:a16="http://schemas.microsoft.com/office/drawing/2014/main" id="{3FAE11CC-9C18-8D8E-E710-C6551AE1C477}"/>
              </a:ext>
            </a:extLst>
          </p:cNvPr>
          <p:cNvSpPr txBox="1"/>
          <p:nvPr/>
        </p:nvSpPr>
        <p:spPr>
          <a:xfrm>
            <a:off x="576035" y="3109181"/>
            <a:ext cx="884198" cy="276999"/>
          </a:xfrm>
          <a:prstGeom prst="rect">
            <a:avLst/>
          </a:prstGeom>
          <a:noFill/>
        </p:spPr>
        <p:txBody>
          <a:bodyPr wrap="square">
            <a:spAutoFit/>
          </a:bodyPr>
          <a:lstStyle/>
          <a:p>
            <a:r>
              <a:rPr lang="es-CO" sz="1200" dirty="0">
                <a:latin typeface="Arial" panose="020B0604020202020204" pitchFamily="34" charset="0"/>
                <a:ea typeface="Times New Roman" panose="02020603050405020304" pitchFamily="18" charset="0"/>
              </a:rPr>
              <a:t>SIRVE </a:t>
            </a:r>
            <a:endParaRPr lang="es-CO" sz="1200" dirty="0"/>
          </a:p>
        </p:txBody>
      </p:sp>
      <p:sp>
        <p:nvSpPr>
          <p:cNvPr id="47" name="Rectángulo 46">
            <a:extLst>
              <a:ext uri="{FF2B5EF4-FFF2-40B4-BE49-F238E27FC236}">
                <a16:creationId xmlns:a16="http://schemas.microsoft.com/office/drawing/2014/main" id="{46742756-03BA-EF8F-4A8E-17834F64728C}"/>
              </a:ext>
            </a:extLst>
          </p:cNvPr>
          <p:cNvSpPr/>
          <p:nvPr/>
        </p:nvSpPr>
        <p:spPr>
          <a:xfrm>
            <a:off x="137531" y="3356800"/>
            <a:ext cx="2013022" cy="734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050" dirty="0">
                <a:solidFill>
                  <a:schemeClr val="tx1"/>
                </a:solidFill>
              </a:rPr>
              <a:t>Como organismo de coordinación entre empleador y los trabajadores </a:t>
            </a:r>
          </a:p>
          <a:p>
            <a:pPr algn="just"/>
            <a:endParaRPr lang="es-CO" sz="1050" dirty="0">
              <a:solidFill>
                <a:schemeClr val="tx1"/>
              </a:solidFill>
            </a:endParaRPr>
          </a:p>
        </p:txBody>
      </p:sp>
      <p:sp>
        <p:nvSpPr>
          <p:cNvPr id="52" name="Rectángulo 51">
            <a:extLst>
              <a:ext uri="{FF2B5EF4-FFF2-40B4-BE49-F238E27FC236}">
                <a16:creationId xmlns:a16="http://schemas.microsoft.com/office/drawing/2014/main" id="{B316FDAF-E7A9-7E78-5462-8A8EE74E9906}"/>
              </a:ext>
            </a:extLst>
          </p:cNvPr>
          <p:cNvSpPr/>
          <p:nvPr/>
        </p:nvSpPr>
        <p:spPr>
          <a:xfrm>
            <a:off x="4919323" y="3415249"/>
            <a:ext cx="1672277" cy="679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050" dirty="0">
              <a:solidFill>
                <a:schemeClr val="tx1"/>
              </a:solidFill>
            </a:endParaRPr>
          </a:p>
          <a:p>
            <a:pPr algn="just"/>
            <a:r>
              <a:rPr lang="es-CO" sz="1050" dirty="0">
                <a:solidFill>
                  <a:schemeClr val="tx1"/>
                </a:solidFill>
              </a:rPr>
              <a:t>Los reclamos de los trabajadores relacionados con la Salud Ocupacional</a:t>
            </a:r>
          </a:p>
          <a:p>
            <a:pPr algn="just"/>
            <a:endParaRPr lang="es-CO" sz="1050" dirty="0">
              <a:solidFill>
                <a:schemeClr val="tx1"/>
              </a:solidFill>
            </a:endParaRPr>
          </a:p>
        </p:txBody>
      </p:sp>
      <p:sp>
        <p:nvSpPr>
          <p:cNvPr id="54" name="CuadroTexto 53">
            <a:extLst>
              <a:ext uri="{FF2B5EF4-FFF2-40B4-BE49-F238E27FC236}">
                <a16:creationId xmlns:a16="http://schemas.microsoft.com/office/drawing/2014/main" id="{A57D3BDC-0C65-3EC0-31F0-6681885ED61D}"/>
              </a:ext>
            </a:extLst>
          </p:cNvPr>
          <p:cNvSpPr txBox="1"/>
          <p:nvPr/>
        </p:nvSpPr>
        <p:spPr>
          <a:xfrm>
            <a:off x="5205145" y="3170494"/>
            <a:ext cx="869021" cy="253916"/>
          </a:xfrm>
          <a:prstGeom prst="rect">
            <a:avLst/>
          </a:prstGeom>
          <a:noFill/>
        </p:spPr>
        <p:txBody>
          <a:bodyPr wrap="square">
            <a:spAutoFit/>
          </a:bodyPr>
          <a:lstStyle/>
          <a:p>
            <a:r>
              <a:rPr lang="es-CO" sz="1050" dirty="0">
                <a:solidFill>
                  <a:schemeClr val="tx1"/>
                </a:solidFill>
              </a:rPr>
              <a:t>TRAMITA</a:t>
            </a:r>
            <a:endParaRPr lang="es-CO" sz="1050" dirty="0"/>
          </a:p>
        </p:txBody>
      </p:sp>
      <p:sp>
        <p:nvSpPr>
          <p:cNvPr id="3" name="CuadroTexto 2">
            <a:extLst>
              <a:ext uri="{FF2B5EF4-FFF2-40B4-BE49-F238E27FC236}">
                <a16:creationId xmlns:a16="http://schemas.microsoft.com/office/drawing/2014/main" id="{11245A66-206C-FFC0-C2D3-291FF9D58A6F}"/>
              </a:ext>
            </a:extLst>
          </p:cNvPr>
          <p:cNvSpPr txBox="1"/>
          <p:nvPr/>
        </p:nvSpPr>
        <p:spPr>
          <a:xfrm>
            <a:off x="3580821" y="869402"/>
            <a:ext cx="4572000" cy="253916"/>
          </a:xfrm>
          <a:prstGeom prst="rect">
            <a:avLst/>
          </a:prstGeom>
          <a:noFill/>
        </p:spPr>
        <p:txBody>
          <a:bodyPr wrap="square">
            <a:spAutoFit/>
          </a:bodyPr>
          <a:lstStyle/>
          <a:p>
            <a:r>
              <a:rPr lang="es-CO" sz="1050" dirty="0">
                <a:solidFill>
                  <a:srgbClr val="464646"/>
                </a:solidFill>
                <a:latin typeface="Roboto Slab" pitchFamily="2" charset="0"/>
              </a:rPr>
              <a:t>Resolución 2013 de 1986- Decreto 1072 de 2015</a:t>
            </a:r>
            <a:endParaRPr lang="es-CO" sz="1050" dirty="0"/>
          </a:p>
        </p:txBody>
      </p:sp>
      <p:graphicFrame>
        <p:nvGraphicFramePr>
          <p:cNvPr id="4" name="Tabla 3">
            <a:extLst>
              <a:ext uri="{FF2B5EF4-FFF2-40B4-BE49-F238E27FC236}">
                <a16:creationId xmlns:a16="http://schemas.microsoft.com/office/drawing/2014/main" id="{1F4364A2-77A8-36BD-BA30-1232AF0806D4}"/>
              </a:ext>
            </a:extLst>
          </p:cNvPr>
          <p:cNvGraphicFramePr>
            <a:graphicFrameLocks noGrp="1"/>
          </p:cNvGraphicFramePr>
          <p:nvPr/>
        </p:nvGraphicFramePr>
        <p:xfrm>
          <a:off x="377712" y="1231081"/>
          <a:ext cx="1552575" cy="932501"/>
        </p:xfrm>
        <a:graphic>
          <a:graphicData uri="http://schemas.openxmlformats.org/drawingml/2006/table">
            <a:tbl>
              <a:tblPr firstRow="1" firstCol="1" bandRow="1">
                <a:tableStyleId>{5C22544A-7EE6-4342-B048-85BDC9FD1C3A}</a:tableStyleId>
              </a:tblPr>
              <a:tblGrid>
                <a:gridCol w="1552575">
                  <a:extLst>
                    <a:ext uri="{9D8B030D-6E8A-4147-A177-3AD203B41FA5}">
                      <a16:colId xmlns:a16="http://schemas.microsoft.com/office/drawing/2014/main" val="3919488260"/>
                    </a:ext>
                  </a:extLst>
                </a:gridCol>
              </a:tblGrid>
              <a:tr h="184796">
                <a:tc>
                  <a:txBody>
                    <a:bodyPr/>
                    <a:lstStyle/>
                    <a:p>
                      <a:pPr>
                        <a:lnSpc>
                          <a:spcPct val="107000"/>
                        </a:lnSpc>
                        <a:spcAft>
                          <a:spcPts val="800"/>
                        </a:spcAft>
                      </a:pPr>
                      <a:r>
                        <a:rPr lang="en-US" sz="700" dirty="0">
                          <a:effectLst/>
                        </a:rPr>
                        <a:t> SILVIA EUGENIA ÁLZATE HERNÁNDEZ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4026440948"/>
                  </a:ext>
                </a:extLst>
              </a:tr>
              <a:tr h="249235">
                <a:tc>
                  <a:txBody>
                    <a:bodyPr/>
                    <a:lstStyle/>
                    <a:p>
                      <a:pPr>
                        <a:lnSpc>
                          <a:spcPct val="107000"/>
                        </a:lnSpc>
                        <a:spcAft>
                          <a:spcPts val="800"/>
                        </a:spcAft>
                      </a:pPr>
                      <a:r>
                        <a:rPr lang="en-US" sz="700" dirty="0">
                          <a:effectLst/>
                        </a:rPr>
                        <a:t> JULIAN RAMIREZ GUARIN</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3628894919"/>
                  </a:ext>
                </a:extLst>
              </a:tr>
              <a:tr h="249235">
                <a:tc>
                  <a:txBody>
                    <a:bodyPr/>
                    <a:lstStyle/>
                    <a:p>
                      <a:pPr>
                        <a:lnSpc>
                          <a:spcPct val="107000"/>
                        </a:lnSpc>
                        <a:spcAft>
                          <a:spcPts val="800"/>
                        </a:spcAft>
                      </a:pPr>
                      <a:r>
                        <a:rPr lang="en-US" sz="700" dirty="0">
                          <a:effectLst/>
                        </a:rPr>
                        <a:t>BEATRIZ LILIANA ARBELÁEZ RAMÍREZ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3777930207"/>
                  </a:ext>
                </a:extLst>
              </a:tr>
              <a:tr h="249235">
                <a:tc>
                  <a:txBody>
                    <a:bodyPr/>
                    <a:lstStyle/>
                    <a:p>
                      <a:pPr>
                        <a:lnSpc>
                          <a:spcPct val="107000"/>
                        </a:lnSpc>
                        <a:spcAft>
                          <a:spcPts val="800"/>
                        </a:spcAft>
                      </a:pPr>
                      <a:r>
                        <a:rPr lang="en-US" sz="700" dirty="0">
                          <a:effectLst/>
                        </a:rPr>
                        <a:t>JENNY ANDREA CORREA GUITIÉRREZ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1081681402"/>
                  </a:ext>
                </a:extLst>
              </a:tr>
            </a:tbl>
          </a:graphicData>
        </a:graphic>
      </p:graphicFrame>
      <p:graphicFrame>
        <p:nvGraphicFramePr>
          <p:cNvPr id="7" name="Tabla 6">
            <a:extLst>
              <a:ext uri="{FF2B5EF4-FFF2-40B4-BE49-F238E27FC236}">
                <a16:creationId xmlns:a16="http://schemas.microsoft.com/office/drawing/2014/main" id="{607552DD-9458-049B-C8B8-E06DDF8D99FB}"/>
              </a:ext>
            </a:extLst>
          </p:cNvPr>
          <p:cNvGraphicFramePr>
            <a:graphicFrameLocks noGrp="1"/>
          </p:cNvGraphicFramePr>
          <p:nvPr/>
        </p:nvGraphicFramePr>
        <p:xfrm>
          <a:off x="2827091" y="1227098"/>
          <a:ext cx="1552575" cy="932501"/>
        </p:xfrm>
        <a:graphic>
          <a:graphicData uri="http://schemas.openxmlformats.org/drawingml/2006/table">
            <a:tbl>
              <a:tblPr firstRow="1" firstCol="1" bandRow="1">
                <a:tableStyleId>{5C22544A-7EE6-4342-B048-85BDC9FD1C3A}</a:tableStyleId>
              </a:tblPr>
              <a:tblGrid>
                <a:gridCol w="1552575">
                  <a:extLst>
                    <a:ext uri="{9D8B030D-6E8A-4147-A177-3AD203B41FA5}">
                      <a16:colId xmlns:a16="http://schemas.microsoft.com/office/drawing/2014/main" val="2959421356"/>
                    </a:ext>
                  </a:extLst>
                </a:gridCol>
              </a:tblGrid>
              <a:tr h="270391">
                <a:tc>
                  <a:txBody>
                    <a:bodyPr/>
                    <a:lstStyle/>
                    <a:p>
                      <a:pPr>
                        <a:lnSpc>
                          <a:spcPct val="107000"/>
                        </a:lnSpc>
                        <a:spcAft>
                          <a:spcPts val="800"/>
                        </a:spcAft>
                      </a:pPr>
                      <a:r>
                        <a:rPr lang="en-US" sz="700">
                          <a:effectLst/>
                        </a:rPr>
                        <a:t>EDWAR FABER PÉREZ OQUENTO </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1333513247"/>
                  </a:ext>
                </a:extLst>
              </a:tr>
              <a:tr h="261146">
                <a:tc>
                  <a:txBody>
                    <a:bodyPr/>
                    <a:lstStyle/>
                    <a:p>
                      <a:pPr>
                        <a:lnSpc>
                          <a:spcPct val="107000"/>
                        </a:lnSpc>
                        <a:spcAft>
                          <a:spcPts val="800"/>
                        </a:spcAft>
                      </a:pPr>
                      <a:r>
                        <a:rPr lang="en-US" sz="700" dirty="0">
                          <a:effectLst/>
                        </a:rPr>
                        <a:t>TRINIDAD CECILIA GIRALDO CUERVO</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2491442567"/>
                  </a:ext>
                </a:extLst>
              </a:tr>
              <a:tr h="200482">
                <a:tc>
                  <a:txBody>
                    <a:bodyPr/>
                    <a:lstStyle/>
                    <a:p>
                      <a:pPr>
                        <a:lnSpc>
                          <a:spcPct val="107000"/>
                        </a:lnSpc>
                        <a:spcAft>
                          <a:spcPts val="800"/>
                        </a:spcAft>
                      </a:pPr>
                      <a:r>
                        <a:rPr lang="en-US" sz="700" dirty="0">
                          <a:effectLst/>
                        </a:rPr>
                        <a:t> VALENTINA OSORIO GÓMEZ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721509684"/>
                  </a:ext>
                </a:extLst>
              </a:tr>
              <a:tr h="200482">
                <a:tc>
                  <a:txBody>
                    <a:bodyPr/>
                    <a:lstStyle/>
                    <a:p>
                      <a:pPr>
                        <a:lnSpc>
                          <a:spcPct val="107000"/>
                        </a:lnSpc>
                        <a:spcAft>
                          <a:spcPts val="800"/>
                        </a:spcAft>
                      </a:pPr>
                      <a:r>
                        <a:rPr lang="en-US" sz="700" dirty="0">
                          <a:effectLst/>
                        </a:rPr>
                        <a:t>ZOHÉ VELASQUEZ GONZÁLEZ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2884292647"/>
                  </a:ext>
                </a:extLst>
              </a:tr>
            </a:tbl>
          </a:graphicData>
        </a:graphic>
      </p:graphicFrame>
      <p:cxnSp>
        <p:nvCxnSpPr>
          <p:cNvPr id="9" name="Conector: angular 8">
            <a:extLst>
              <a:ext uri="{FF2B5EF4-FFF2-40B4-BE49-F238E27FC236}">
                <a16:creationId xmlns:a16="http://schemas.microsoft.com/office/drawing/2014/main" id="{85220AD6-0ABC-D216-C9E3-74074BCE67BD}"/>
              </a:ext>
            </a:extLst>
          </p:cNvPr>
          <p:cNvCxnSpPr/>
          <p:nvPr/>
        </p:nvCxnSpPr>
        <p:spPr>
          <a:xfrm flipV="1">
            <a:off x="1930287" y="1271174"/>
            <a:ext cx="896804" cy="411578"/>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5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B8FD146-063C-C674-B10C-8E00F6A74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591" y="1921039"/>
            <a:ext cx="2143205" cy="26003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30"/>
            <a:ext cx="7886700" cy="994172"/>
          </a:xfrm>
        </p:spPr>
        <p:txBody>
          <a:bodyPr>
            <a:normAutofit/>
          </a:bodyPr>
          <a:lstStyle/>
          <a:p>
            <a:pPr algn="ctr"/>
            <a:r>
              <a:rPr lang="es-ES" sz="21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COMITÉ DE CONVIVENCIA LABORAL -COCOLAB</a:t>
            </a:r>
            <a:endParaRPr lang="es-CO" sz="2100" b="1" dirty="0">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7" name="Rectángulo 26">
            <a:extLst>
              <a:ext uri="{FF2B5EF4-FFF2-40B4-BE49-F238E27FC236}">
                <a16:creationId xmlns:a16="http://schemas.microsoft.com/office/drawing/2014/main" id="{3EF2EA21-24B1-3CDF-B2A0-58CD430013FA}"/>
              </a:ext>
            </a:extLst>
          </p:cNvPr>
          <p:cNvSpPr/>
          <p:nvPr/>
        </p:nvSpPr>
        <p:spPr>
          <a:xfrm>
            <a:off x="105725" y="4123960"/>
            <a:ext cx="1672728" cy="7948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rgbClr val="202124"/>
                </a:solidFill>
                <a:latin typeface="Google Sans"/>
              </a:rPr>
              <a:t>Seguimiento a los compromisos adquiridos por las partes</a:t>
            </a:r>
            <a:endParaRPr lang="es-CO" sz="1050" dirty="0">
              <a:solidFill>
                <a:schemeClr val="tx1"/>
              </a:solidFill>
            </a:endParaRPr>
          </a:p>
        </p:txBody>
      </p:sp>
      <p:sp>
        <p:nvSpPr>
          <p:cNvPr id="28" name="Rectángulo 27">
            <a:extLst>
              <a:ext uri="{FF2B5EF4-FFF2-40B4-BE49-F238E27FC236}">
                <a16:creationId xmlns:a16="http://schemas.microsoft.com/office/drawing/2014/main" id="{29D985F5-941B-5716-F7B5-2E1FE80C8118}"/>
              </a:ext>
            </a:extLst>
          </p:cNvPr>
          <p:cNvSpPr/>
          <p:nvPr/>
        </p:nvSpPr>
        <p:spPr>
          <a:xfrm>
            <a:off x="1784725" y="1414283"/>
            <a:ext cx="2051147" cy="794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rgbClr val="202124"/>
                </a:solidFill>
                <a:latin typeface="Google Sans"/>
              </a:rPr>
              <a:t>y dar trámite a las quejas presentadas referentes a acoso laboral</a:t>
            </a:r>
            <a:endParaRPr lang="es-CO" sz="1050" dirty="0">
              <a:solidFill>
                <a:schemeClr val="tx1"/>
              </a:solidFill>
            </a:endParaRPr>
          </a:p>
        </p:txBody>
      </p:sp>
      <p:sp>
        <p:nvSpPr>
          <p:cNvPr id="34" name="CuadroTexto 33">
            <a:extLst>
              <a:ext uri="{FF2B5EF4-FFF2-40B4-BE49-F238E27FC236}">
                <a16:creationId xmlns:a16="http://schemas.microsoft.com/office/drawing/2014/main" id="{7D1391EC-FD07-DF59-5FA9-0B4698F94E02}"/>
              </a:ext>
            </a:extLst>
          </p:cNvPr>
          <p:cNvSpPr txBox="1"/>
          <p:nvPr/>
        </p:nvSpPr>
        <p:spPr>
          <a:xfrm>
            <a:off x="2462246" y="1252494"/>
            <a:ext cx="1072553" cy="276999"/>
          </a:xfrm>
          <a:prstGeom prst="rect">
            <a:avLst/>
          </a:prstGeom>
          <a:noFill/>
        </p:spPr>
        <p:txBody>
          <a:bodyPr wrap="square">
            <a:spAutoFit/>
          </a:bodyPr>
          <a:lstStyle/>
          <a:p>
            <a:r>
              <a:rPr lang="es-ES" sz="1200" b="1" dirty="0"/>
              <a:t>1.RECIBIR </a:t>
            </a:r>
            <a:endParaRPr lang="es-CO" sz="1200" b="1" dirty="0"/>
          </a:p>
        </p:txBody>
      </p:sp>
      <p:sp>
        <p:nvSpPr>
          <p:cNvPr id="35" name="CuadroTexto 34">
            <a:extLst>
              <a:ext uri="{FF2B5EF4-FFF2-40B4-BE49-F238E27FC236}">
                <a16:creationId xmlns:a16="http://schemas.microsoft.com/office/drawing/2014/main" id="{F008742B-3276-7301-7560-A781F6D34762}"/>
              </a:ext>
            </a:extLst>
          </p:cNvPr>
          <p:cNvSpPr txBox="1"/>
          <p:nvPr/>
        </p:nvSpPr>
        <p:spPr>
          <a:xfrm>
            <a:off x="211922" y="3901847"/>
            <a:ext cx="1072553" cy="276999"/>
          </a:xfrm>
          <a:prstGeom prst="rect">
            <a:avLst/>
          </a:prstGeom>
          <a:noFill/>
        </p:spPr>
        <p:txBody>
          <a:bodyPr wrap="square">
            <a:spAutoFit/>
          </a:bodyPr>
          <a:lstStyle/>
          <a:p>
            <a:r>
              <a:rPr lang="es-ES" sz="1200" b="1" dirty="0"/>
              <a:t>3.HACER</a:t>
            </a:r>
            <a:endParaRPr lang="es-CO" sz="1200" b="1" dirty="0"/>
          </a:p>
        </p:txBody>
      </p:sp>
      <p:sp>
        <p:nvSpPr>
          <p:cNvPr id="36" name="CuadroTexto 35">
            <a:extLst>
              <a:ext uri="{FF2B5EF4-FFF2-40B4-BE49-F238E27FC236}">
                <a16:creationId xmlns:a16="http://schemas.microsoft.com/office/drawing/2014/main" id="{DA311CBD-6D6B-5781-73DA-A1290D36911C}"/>
              </a:ext>
            </a:extLst>
          </p:cNvPr>
          <p:cNvSpPr txBox="1"/>
          <p:nvPr/>
        </p:nvSpPr>
        <p:spPr>
          <a:xfrm>
            <a:off x="531045" y="2571750"/>
            <a:ext cx="107255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algn="just">
              <a:defRPr b="0" i="0">
                <a:solidFill>
                  <a:srgbClr val="202124"/>
                </a:solidFill>
                <a:effectLst/>
                <a:latin typeface="Google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200" b="1" dirty="0"/>
              <a:t>2.ADELANTAR</a:t>
            </a:r>
            <a:endParaRPr lang="es-CO" sz="1200" b="1" dirty="0"/>
          </a:p>
        </p:txBody>
      </p:sp>
      <p:sp>
        <p:nvSpPr>
          <p:cNvPr id="39" name="Rectángulo 38">
            <a:extLst>
              <a:ext uri="{FF2B5EF4-FFF2-40B4-BE49-F238E27FC236}">
                <a16:creationId xmlns:a16="http://schemas.microsoft.com/office/drawing/2014/main" id="{40B8150A-0A20-F956-17B0-8B1ADCF4DD7E}"/>
              </a:ext>
            </a:extLst>
          </p:cNvPr>
          <p:cNvSpPr/>
          <p:nvPr/>
        </p:nvSpPr>
        <p:spPr>
          <a:xfrm>
            <a:off x="158702" y="2691329"/>
            <a:ext cx="1672728" cy="915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50" dirty="0">
                <a:solidFill>
                  <a:srgbClr val="202124"/>
                </a:solidFill>
                <a:latin typeface="Google Sans"/>
              </a:rPr>
              <a:t>Reuniones para crear un espacio de diálogo entre las partes</a:t>
            </a:r>
            <a:endParaRPr lang="es-CO" sz="1050" dirty="0">
              <a:solidFill>
                <a:schemeClr val="tx1"/>
              </a:solidFill>
            </a:endParaRPr>
          </a:p>
        </p:txBody>
      </p:sp>
      <p:sp>
        <p:nvSpPr>
          <p:cNvPr id="46" name="CuadroTexto 45">
            <a:extLst>
              <a:ext uri="{FF2B5EF4-FFF2-40B4-BE49-F238E27FC236}">
                <a16:creationId xmlns:a16="http://schemas.microsoft.com/office/drawing/2014/main" id="{3FAE11CC-9C18-8D8E-E710-C6551AE1C477}"/>
              </a:ext>
            </a:extLst>
          </p:cNvPr>
          <p:cNvSpPr txBox="1"/>
          <p:nvPr/>
        </p:nvSpPr>
        <p:spPr>
          <a:xfrm>
            <a:off x="3951662" y="2944202"/>
            <a:ext cx="1331311" cy="276999"/>
          </a:xfrm>
          <a:prstGeom prst="rect">
            <a:avLst/>
          </a:prstGeom>
          <a:noFill/>
        </p:spPr>
        <p:txBody>
          <a:bodyPr wrap="square">
            <a:spAutoFit/>
          </a:bodyPr>
          <a:lstStyle/>
          <a:p>
            <a:r>
              <a:rPr lang="es-CO" sz="1200" b="1" dirty="0">
                <a:ea typeface="Times New Roman" panose="02020603050405020304" pitchFamily="18" charset="0"/>
              </a:rPr>
              <a:t>4.VERIFICAR </a:t>
            </a:r>
            <a:endParaRPr lang="es-CO" sz="1200" b="1" dirty="0"/>
          </a:p>
        </p:txBody>
      </p:sp>
      <p:sp>
        <p:nvSpPr>
          <p:cNvPr id="47" name="Rectángulo 46">
            <a:extLst>
              <a:ext uri="{FF2B5EF4-FFF2-40B4-BE49-F238E27FC236}">
                <a16:creationId xmlns:a16="http://schemas.microsoft.com/office/drawing/2014/main" id="{46742756-03BA-EF8F-4A8E-17834F64728C}"/>
              </a:ext>
            </a:extLst>
          </p:cNvPr>
          <p:cNvSpPr/>
          <p:nvPr/>
        </p:nvSpPr>
        <p:spPr>
          <a:xfrm>
            <a:off x="3982909" y="3109766"/>
            <a:ext cx="1371758" cy="37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050" dirty="0">
                <a:solidFill>
                  <a:srgbClr val="202124"/>
                </a:solidFill>
                <a:latin typeface="Google Sans"/>
              </a:rPr>
              <a:t>Su cumplimiento.</a:t>
            </a:r>
            <a:endParaRPr lang="es-CO" sz="1050" dirty="0">
              <a:solidFill>
                <a:schemeClr val="tx1"/>
              </a:solidFill>
            </a:endParaRPr>
          </a:p>
        </p:txBody>
      </p:sp>
      <p:sp>
        <p:nvSpPr>
          <p:cNvPr id="57" name="CuadroTexto 56">
            <a:extLst>
              <a:ext uri="{FF2B5EF4-FFF2-40B4-BE49-F238E27FC236}">
                <a16:creationId xmlns:a16="http://schemas.microsoft.com/office/drawing/2014/main" id="{2C44F64C-4F9B-FC7B-0F2A-DD8B131D73B9}"/>
              </a:ext>
            </a:extLst>
          </p:cNvPr>
          <p:cNvSpPr txBox="1"/>
          <p:nvPr/>
        </p:nvSpPr>
        <p:spPr>
          <a:xfrm>
            <a:off x="3982909" y="807687"/>
            <a:ext cx="4227921" cy="253916"/>
          </a:xfrm>
          <a:prstGeom prst="rect">
            <a:avLst/>
          </a:prstGeom>
          <a:noFill/>
        </p:spPr>
        <p:txBody>
          <a:bodyPr wrap="square">
            <a:spAutoFit/>
          </a:bodyPr>
          <a:lstStyle/>
          <a:p>
            <a:r>
              <a:rPr lang="es-CO" sz="1050" dirty="0">
                <a:solidFill>
                  <a:srgbClr val="464646"/>
                </a:solidFill>
                <a:latin typeface="Roboto Slab" pitchFamily="2" charset="0"/>
              </a:rPr>
              <a:t>Resolución 652 de 2012 y Resolución 1356 de 2012 </a:t>
            </a:r>
            <a:endParaRPr lang="es-CO" sz="1050" dirty="0"/>
          </a:p>
        </p:txBody>
      </p:sp>
      <p:sp>
        <p:nvSpPr>
          <p:cNvPr id="58" name="CuadroTexto 57">
            <a:extLst>
              <a:ext uri="{FF2B5EF4-FFF2-40B4-BE49-F238E27FC236}">
                <a16:creationId xmlns:a16="http://schemas.microsoft.com/office/drawing/2014/main" id="{A4EE9E23-47D3-AE3B-7863-C63BBF40DFF0}"/>
              </a:ext>
            </a:extLst>
          </p:cNvPr>
          <p:cNvSpPr txBox="1"/>
          <p:nvPr/>
        </p:nvSpPr>
        <p:spPr>
          <a:xfrm>
            <a:off x="2323831" y="807687"/>
            <a:ext cx="1743674" cy="253916"/>
          </a:xfrm>
          <a:prstGeom prst="rect">
            <a:avLst/>
          </a:prstGeom>
          <a:noFill/>
        </p:spPr>
        <p:txBody>
          <a:bodyPr wrap="square">
            <a:spAutoFit/>
          </a:bodyPr>
          <a:lstStyle/>
          <a:p>
            <a:r>
              <a:rPr lang="es-CO" sz="1050" dirty="0">
                <a:solidFill>
                  <a:srgbClr val="464646"/>
                </a:solidFill>
                <a:latin typeface="Roboto Slab" pitchFamily="2" charset="0"/>
              </a:rPr>
              <a:t>Ley 1010 de 2006</a:t>
            </a:r>
            <a:endParaRPr lang="es-CO" sz="1050" dirty="0"/>
          </a:p>
        </p:txBody>
      </p:sp>
      <p:graphicFrame>
        <p:nvGraphicFramePr>
          <p:cNvPr id="3" name="Tabla 2">
            <a:extLst>
              <a:ext uri="{FF2B5EF4-FFF2-40B4-BE49-F238E27FC236}">
                <a16:creationId xmlns:a16="http://schemas.microsoft.com/office/drawing/2014/main" id="{B9D9A946-5EC6-0F75-31A4-B495294D9A0B}"/>
              </a:ext>
            </a:extLst>
          </p:cNvPr>
          <p:cNvGraphicFramePr>
            <a:graphicFrameLocks noGrp="1"/>
          </p:cNvGraphicFramePr>
          <p:nvPr>
            <p:extLst>
              <p:ext uri="{D42A27DB-BD31-4B8C-83A1-F6EECF244321}">
                <p14:modId xmlns:p14="http://schemas.microsoft.com/office/powerpoint/2010/main" val="3821691944"/>
              </p:ext>
            </p:extLst>
          </p:nvPr>
        </p:nvGraphicFramePr>
        <p:xfrm>
          <a:off x="6566649" y="1522440"/>
          <a:ext cx="1561519" cy="1044293"/>
        </p:xfrm>
        <a:graphic>
          <a:graphicData uri="http://schemas.openxmlformats.org/drawingml/2006/table">
            <a:tbl>
              <a:tblPr firstRow="1" firstCol="1" bandRow="1">
                <a:tableStyleId>{5C22544A-7EE6-4342-B048-85BDC9FD1C3A}</a:tableStyleId>
              </a:tblPr>
              <a:tblGrid>
                <a:gridCol w="1561519">
                  <a:extLst>
                    <a:ext uri="{9D8B030D-6E8A-4147-A177-3AD203B41FA5}">
                      <a16:colId xmlns:a16="http://schemas.microsoft.com/office/drawing/2014/main" val="2624988062"/>
                    </a:ext>
                  </a:extLst>
                </a:gridCol>
              </a:tblGrid>
              <a:tr h="207251">
                <a:tc>
                  <a:txBody>
                    <a:bodyPr/>
                    <a:lstStyle/>
                    <a:p>
                      <a:pPr>
                        <a:lnSpc>
                          <a:spcPct val="107000"/>
                        </a:lnSpc>
                        <a:spcAft>
                          <a:spcPts val="800"/>
                        </a:spcAft>
                      </a:pPr>
                      <a:r>
                        <a:rPr lang="en-US" sz="700">
                          <a:effectLst/>
                        </a:rPr>
                        <a:t>SANDRA PATRICIA BETANCUR SOTO</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2648491015"/>
                  </a:ext>
                </a:extLst>
              </a:tr>
              <a:tr h="279014">
                <a:tc>
                  <a:txBody>
                    <a:bodyPr/>
                    <a:lstStyle/>
                    <a:p>
                      <a:pPr>
                        <a:lnSpc>
                          <a:spcPct val="107000"/>
                        </a:lnSpc>
                        <a:spcAft>
                          <a:spcPts val="800"/>
                        </a:spcAft>
                      </a:pPr>
                      <a:r>
                        <a:rPr lang="en-US" sz="700">
                          <a:effectLst/>
                        </a:rPr>
                        <a:t>DEISY MAYELY GIRALDO SOTO</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2957991298"/>
                  </a:ext>
                </a:extLst>
              </a:tr>
              <a:tr h="279014">
                <a:tc>
                  <a:txBody>
                    <a:bodyPr/>
                    <a:lstStyle/>
                    <a:p>
                      <a:pPr>
                        <a:lnSpc>
                          <a:spcPct val="107000"/>
                        </a:lnSpc>
                        <a:spcAft>
                          <a:spcPts val="800"/>
                        </a:spcAft>
                      </a:pPr>
                      <a:r>
                        <a:rPr lang="en-US" sz="700" dirty="0">
                          <a:effectLst/>
                        </a:rPr>
                        <a:t>LEONARDO DE JESÚS ARSTIZABAL</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3259890622"/>
                  </a:ext>
                </a:extLst>
              </a:tr>
              <a:tr h="279014">
                <a:tc>
                  <a:txBody>
                    <a:bodyPr/>
                    <a:lstStyle/>
                    <a:p>
                      <a:pPr>
                        <a:lnSpc>
                          <a:spcPct val="107000"/>
                        </a:lnSpc>
                        <a:spcAft>
                          <a:spcPts val="800"/>
                        </a:spcAft>
                      </a:pPr>
                      <a:r>
                        <a:rPr lang="en-US" sz="700" dirty="0">
                          <a:effectLst/>
                        </a:rPr>
                        <a:t>CARLOS MARIO ZAPATA GARCIA</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676981185"/>
                  </a:ext>
                </a:extLst>
              </a:tr>
            </a:tbl>
          </a:graphicData>
        </a:graphic>
      </p:graphicFrame>
      <p:graphicFrame>
        <p:nvGraphicFramePr>
          <p:cNvPr id="4" name="Tabla 3">
            <a:extLst>
              <a:ext uri="{FF2B5EF4-FFF2-40B4-BE49-F238E27FC236}">
                <a16:creationId xmlns:a16="http://schemas.microsoft.com/office/drawing/2014/main" id="{6B5C93DE-48CC-D836-49D0-B8CA6E8C053D}"/>
              </a:ext>
            </a:extLst>
          </p:cNvPr>
          <p:cNvGraphicFramePr>
            <a:graphicFrameLocks noGrp="1"/>
          </p:cNvGraphicFramePr>
          <p:nvPr>
            <p:extLst>
              <p:ext uri="{D42A27DB-BD31-4B8C-83A1-F6EECF244321}">
                <p14:modId xmlns:p14="http://schemas.microsoft.com/office/powerpoint/2010/main" val="3700386613"/>
              </p:ext>
            </p:extLst>
          </p:nvPr>
        </p:nvGraphicFramePr>
        <p:xfrm>
          <a:off x="6609062" y="3295590"/>
          <a:ext cx="1592843" cy="866301"/>
        </p:xfrm>
        <a:graphic>
          <a:graphicData uri="http://schemas.openxmlformats.org/drawingml/2006/table">
            <a:tbl>
              <a:tblPr firstRow="1" firstCol="1" bandRow="1">
                <a:tableStyleId>{5C22544A-7EE6-4342-B048-85BDC9FD1C3A}</a:tableStyleId>
              </a:tblPr>
              <a:tblGrid>
                <a:gridCol w="1592843">
                  <a:extLst>
                    <a:ext uri="{9D8B030D-6E8A-4147-A177-3AD203B41FA5}">
                      <a16:colId xmlns:a16="http://schemas.microsoft.com/office/drawing/2014/main" val="1774941585"/>
                    </a:ext>
                  </a:extLst>
                </a:gridCol>
              </a:tblGrid>
              <a:tr h="255416">
                <a:tc>
                  <a:txBody>
                    <a:bodyPr/>
                    <a:lstStyle/>
                    <a:p>
                      <a:pPr>
                        <a:lnSpc>
                          <a:spcPct val="107000"/>
                        </a:lnSpc>
                        <a:spcAft>
                          <a:spcPts val="800"/>
                        </a:spcAft>
                      </a:pPr>
                      <a:r>
                        <a:rPr lang="en-US" sz="700" dirty="0">
                          <a:effectLst/>
                        </a:rPr>
                        <a:t>LEIDY MARLLELY MARTINEZ GÓMEZ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1890793491"/>
                  </a:ext>
                </a:extLst>
              </a:tr>
              <a:tr h="204802">
                <a:tc>
                  <a:txBody>
                    <a:bodyPr/>
                    <a:lstStyle/>
                    <a:p>
                      <a:pPr>
                        <a:lnSpc>
                          <a:spcPct val="107000"/>
                        </a:lnSpc>
                        <a:spcAft>
                          <a:spcPts val="800"/>
                        </a:spcAft>
                      </a:pPr>
                      <a:r>
                        <a:rPr lang="en-US" sz="700">
                          <a:effectLst/>
                        </a:rPr>
                        <a:t>MAIDA LISANA ALVAREZ CARDONA</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nchor="ctr"/>
                </a:tc>
                <a:extLst>
                  <a:ext uri="{0D108BD9-81ED-4DB2-BD59-A6C34878D82A}">
                    <a16:rowId xmlns:a16="http://schemas.microsoft.com/office/drawing/2014/main" val="3457985386"/>
                  </a:ext>
                </a:extLst>
              </a:tr>
              <a:tr h="194239">
                <a:tc>
                  <a:txBody>
                    <a:bodyPr/>
                    <a:lstStyle/>
                    <a:p>
                      <a:pPr>
                        <a:lnSpc>
                          <a:spcPct val="107000"/>
                        </a:lnSpc>
                        <a:spcAft>
                          <a:spcPts val="800"/>
                        </a:spcAft>
                      </a:pPr>
                      <a:r>
                        <a:rPr lang="en-US" sz="700">
                          <a:effectLst/>
                        </a:rPr>
                        <a:t>MANUELA VILLA ARREDONDO</a:t>
                      </a:r>
                      <a:endParaRPr lang="es-CO" sz="80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tc>
                <a:extLst>
                  <a:ext uri="{0D108BD9-81ED-4DB2-BD59-A6C34878D82A}">
                    <a16:rowId xmlns:a16="http://schemas.microsoft.com/office/drawing/2014/main" val="2478022300"/>
                  </a:ext>
                </a:extLst>
              </a:tr>
              <a:tr h="211844">
                <a:tc>
                  <a:txBody>
                    <a:bodyPr/>
                    <a:lstStyle/>
                    <a:p>
                      <a:pPr>
                        <a:lnSpc>
                          <a:spcPct val="107000"/>
                        </a:lnSpc>
                        <a:spcAft>
                          <a:spcPts val="800"/>
                        </a:spcAft>
                      </a:pPr>
                      <a:r>
                        <a:rPr lang="en-US" sz="700" dirty="0">
                          <a:effectLst/>
                        </a:rPr>
                        <a:t>GLORIA ELENA MORENO GÓMEZ</a:t>
                      </a:r>
                      <a:endParaRPr lang="es-CO" sz="800" dirty="0">
                        <a:effectLst/>
                        <a:latin typeface="Calibri" panose="020F0502020204030204" pitchFamily="34" charset="0"/>
                        <a:ea typeface="Calibri" panose="020F0502020204030204" pitchFamily="34" charset="0"/>
                        <a:cs typeface="Times New Roman" panose="02020603050405020304" pitchFamily="18" charset="0"/>
                      </a:endParaRPr>
                    </a:p>
                  </a:txBody>
                  <a:tcPr marL="33338" marR="33338" marT="0" marB="0"/>
                </a:tc>
                <a:extLst>
                  <a:ext uri="{0D108BD9-81ED-4DB2-BD59-A6C34878D82A}">
                    <a16:rowId xmlns:a16="http://schemas.microsoft.com/office/drawing/2014/main" val="3705571061"/>
                  </a:ext>
                </a:extLst>
              </a:tr>
            </a:tbl>
          </a:graphicData>
        </a:graphic>
      </p:graphicFrame>
      <p:cxnSp>
        <p:nvCxnSpPr>
          <p:cNvPr id="21" name="Conector: angular 20">
            <a:extLst>
              <a:ext uri="{FF2B5EF4-FFF2-40B4-BE49-F238E27FC236}">
                <a16:creationId xmlns:a16="http://schemas.microsoft.com/office/drawing/2014/main" id="{4CD612C5-31E0-2670-F3F4-F604CB930B5D}"/>
              </a:ext>
            </a:extLst>
          </p:cNvPr>
          <p:cNvCxnSpPr/>
          <p:nvPr/>
        </p:nvCxnSpPr>
        <p:spPr>
          <a:xfrm rot="5400000">
            <a:off x="6976852" y="2778438"/>
            <a:ext cx="544261" cy="196850"/>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7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D062383D-CB04-4983-B999-944864283FEA}"/>
              </a:ext>
            </a:extLst>
          </p:cNvPr>
          <p:cNvSpPr txBox="1">
            <a:spLocks/>
          </p:cNvSpPr>
          <p:nvPr/>
        </p:nvSpPr>
        <p:spPr>
          <a:xfrm>
            <a:off x="1" y="325654"/>
            <a:ext cx="9144000" cy="6454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buClrTx/>
              <a:defRPr/>
            </a:pPr>
            <a:r>
              <a:rPr lang="es-ES" sz="3000"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BRIGADA DE EMERGENCIAS</a:t>
            </a:r>
            <a:endParaRPr lang="es-CO" sz="3000"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30" name="Picture 6">
            <a:extLst>
              <a:ext uri="{FF2B5EF4-FFF2-40B4-BE49-F238E27FC236}">
                <a16:creationId xmlns:a16="http://schemas.microsoft.com/office/drawing/2014/main" id="{2F2AB4A9-5F43-40CB-869B-4C054045EC0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6846" b="14141"/>
          <a:stretch/>
        </p:blipFill>
        <p:spPr bwMode="auto">
          <a:xfrm>
            <a:off x="42930" y="1771952"/>
            <a:ext cx="9144000" cy="123137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2FF6516A-861A-613D-2AC1-D673D1C102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851" y="3489264"/>
            <a:ext cx="1746687" cy="1654236"/>
          </a:xfrm>
          <a:prstGeom prst="rect">
            <a:avLst/>
          </a:prstGeom>
        </p:spPr>
      </p:pic>
      <p:pic>
        <p:nvPicPr>
          <p:cNvPr id="11" name="Imagen 10">
            <a:extLst>
              <a:ext uri="{FF2B5EF4-FFF2-40B4-BE49-F238E27FC236}">
                <a16:creationId xmlns:a16="http://schemas.microsoft.com/office/drawing/2014/main" id="{DCA1D328-0568-A4C8-51B3-308E71E113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868" y="3596005"/>
            <a:ext cx="2354326" cy="1503395"/>
          </a:xfrm>
          <a:prstGeom prst="rect">
            <a:avLst/>
          </a:prstGeom>
        </p:spPr>
      </p:pic>
      <p:pic>
        <p:nvPicPr>
          <p:cNvPr id="15" name="Imagen 14">
            <a:extLst>
              <a:ext uri="{FF2B5EF4-FFF2-40B4-BE49-F238E27FC236}">
                <a16:creationId xmlns:a16="http://schemas.microsoft.com/office/drawing/2014/main" id="{EEAF78DA-82A0-AC38-F702-B9C00AA3AEB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583" b="44214"/>
          <a:stretch/>
        </p:blipFill>
        <p:spPr>
          <a:xfrm>
            <a:off x="5864630" y="3489265"/>
            <a:ext cx="2016335" cy="1650296"/>
          </a:xfrm>
          <a:prstGeom prst="rect">
            <a:avLst/>
          </a:prstGeom>
        </p:spPr>
      </p:pic>
      <p:sp>
        <p:nvSpPr>
          <p:cNvPr id="17" name="CuadroTexto 16">
            <a:extLst>
              <a:ext uri="{FF2B5EF4-FFF2-40B4-BE49-F238E27FC236}">
                <a16:creationId xmlns:a16="http://schemas.microsoft.com/office/drawing/2014/main" id="{CB39557B-3182-FE83-EB52-4CFA8CABC656}"/>
              </a:ext>
            </a:extLst>
          </p:cNvPr>
          <p:cNvSpPr txBox="1"/>
          <p:nvPr/>
        </p:nvSpPr>
        <p:spPr>
          <a:xfrm>
            <a:off x="42931" y="3016381"/>
            <a:ext cx="3593648" cy="415498"/>
          </a:xfrm>
          <a:prstGeom prst="rect">
            <a:avLst/>
          </a:prstGeom>
          <a:noFill/>
        </p:spPr>
        <p:txBody>
          <a:bodyPr wrap="square">
            <a:spAutoFit/>
          </a:bodyPr>
          <a:lstStyle>
            <a:defPPr>
              <a:defRPr lang="es-CO"/>
            </a:defPPr>
            <a:lvl1pPr>
              <a:defRPr b="0" i="0">
                <a:solidFill>
                  <a:srgbClr val="040C28"/>
                </a:solidFill>
                <a:effectLst/>
              </a:defRPr>
            </a:lvl1pPr>
          </a:lstStyle>
          <a:p>
            <a:r>
              <a:rPr lang="es-ES" sz="1050" dirty="0"/>
              <a:t>Es un grupo de trabajadores organizados debidamente entrenados y capacitados </a:t>
            </a:r>
            <a:endParaRPr lang="es-CO" sz="1050" dirty="0"/>
          </a:p>
        </p:txBody>
      </p:sp>
      <p:sp>
        <p:nvSpPr>
          <p:cNvPr id="19" name="CuadroTexto 18">
            <a:extLst>
              <a:ext uri="{FF2B5EF4-FFF2-40B4-BE49-F238E27FC236}">
                <a16:creationId xmlns:a16="http://schemas.microsoft.com/office/drawing/2014/main" id="{D2AB6C3D-0902-5091-1A89-5EC1CE0F1465}"/>
              </a:ext>
            </a:extLst>
          </p:cNvPr>
          <p:cNvSpPr txBox="1"/>
          <p:nvPr/>
        </p:nvSpPr>
        <p:spPr>
          <a:xfrm>
            <a:off x="3886695" y="3084149"/>
            <a:ext cx="5214373" cy="300082"/>
          </a:xfrm>
          <a:prstGeom prst="rect">
            <a:avLst/>
          </a:prstGeom>
          <a:noFill/>
        </p:spPr>
        <p:txBody>
          <a:bodyPr wrap="square">
            <a:spAutoFit/>
          </a:bodyPr>
          <a:lstStyle/>
          <a:p>
            <a:r>
              <a:rPr lang="es-ES" sz="1350" dirty="0">
                <a:solidFill>
                  <a:srgbClr val="040C28"/>
                </a:solidFill>
              </a:rPr>
              <a:t>Para actuar antes, durante y después de una emergencia</a:t>
            </a:r>
            <a:endParaRPr lang="es-CO" sz="1050" dirty="0"/>
          </a:p>
        </p:txBody>
      </p:sp>
      <p:sp>
        <p:nvSpPr>
          <p:cNvPr id="20" name="CuadroTexto 19">
            <a:extLst>
              <a:ext uri="{FF2B5EF4-FFF2-40B4-BE49-F238E27FC236}">
                <a16:creationId xmlns:a16="http://schemas.microsoft.com/office/drawing/2014/main" id="{84C025C2-4044-F0FF-E439-7B55499A4F4B}"/>
              </a:ext>
            </a:extLst>
          </p:cNvPr>
          <p:cNvSpPr txBox="1"/>
          <p:nvPr/>
        </p:nvSpPr>
        <p:spPr>
          <a:xfrm>
            <a:off x="3982909" y="807687"/>
            <a:ext cx="4227921" cy="253916"/>
          </a:xfrm>
          <a:prstGeom prst="rect">
            <a:avLst/>
          </a:prstGeom>
          <a:noFill/>
        </p:spPr>
        <p:txBody>
          <a:bodyPr wrap="square">
            <a:spAutoFit/>
          </a:bodyPr>
          <a:lstStyle/>
          <a:p>
            <a:r>
              <a:rPr lang="es-CO" sz="1050" dirty="0">
                <a:solidFill>
                  <a:srgbClr val="464646"/>
                </a:solidFill>
                <a:latin typeface="Roboto Slab" pitchFamily="2" charset="0"/>
              </a:rPr>
              <a:t>Decreto 1072 de 2015 art 2.2.4.6.25</a:t>
            </a:r>
            <a:endParaRPr lang="es-CO" sz="1050" dirty="0"/>
          </a:p>
        </p:txBody>
      </p:sp>
    </p:spTree>
    <p:extLst>
      <p:ext uri="{BB962C8B-B14F-4D97-AF65-F5344CB8AC3E}">
        <p14:creationId xmlns:p14="http://schemas.microsoft.com/office/powerpoint/2010/main" val="289661329"/>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1880937" y="767812"/>
            <a:ext cx="4482498" cy="330860"/>
          </a:xfrm>
          <a:prstGeom prst="rect">
            <a:avLst/>
          </a:prstGeom>
          <a:noFill/>
          <a:ln w="9525">
            <a:noFill/>
            <a:miter lim="800000"/>
            <a:headEnd/>
            <a:tailEnd/>
          </a:ln>
          <a:effectLst/>
        </p:spPr>
        <p:txBody>
          <a:bodyPr lIns="68580" tIns="34290" rIns="68580" bIns="34290">
            <a:spAutoFit/>
          </a:bodyPr>
          <a:lstStyle/>
          <a:p>
            <a:pPr algn="ctr" eaLnBrk="1" hangingPunct="1">
              <a:spcBef>
                <a:spcPct val="50000"/>
              </a:spcBef>
              <a:defRPr/>
            </a:pPr>
            <a:r>
              <a:rPr lang="es-CO"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CONCEPTOS  BÁSICOS</a:t>
            </a:r>
            <a:endParaRPr lang="es-ES"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
        <p:nvSpPr>
          <p:cNvPr id="4" name="Text Box 6"/>
          <p:cNvSpPr txBox="1">
            <a:spLocks noChangeArrowheads="1"/>
          </p:cNvSpPr>
          <p:nvPr/>
        </p:nvSpPr>
        <p:spPr bwMode="auto">
          <a:xfrm>
            <a:off x="164620" y="1098672"/>
            <a:ext cx="8688315" cy="3323987"/>
          </a:xfrm>
          <a:prstGeom prst="rect">
            <a:avLst/>
          </a:prstGeom>
          <a:noFill/>
          <a:ln>
            <a:noFill/>
            <a:headEnd/>
            <a:tailEnd/>
          </a:ln>
        </p:spPr>
        <p:style>
          <a:lnRef idx="1">
            <a:schemeClr val="accent3"/>
          </a:lnRef>
          <a:fillRef idx="2">
            <a:schemeClr val="accent3"/>
          </a:fillRef>
          <a:effectRef idx="1">
            <a:schemeClr val="accent3"/>
          </a:effectRef>
          <a:fontRef idx="minor">
            <a:schemeClr val="dk1"/>
          </a:fontRef>
        </p:style>
        <p:txBody>
          <a:bodyPr wrap="square" lIns="68580" tIns="34290" rIns="68580" bIns="34290">
            <a:spAutoFit/>
          </a:bodyPr>
          <a:lstStyle/>
          <a:p>
            <a:pPr algn="just" eaLnBrk="1" hangingPunct="1">
              <a:defRPr/>
            </a:pPr>
            <a:r>
              <a:rPr lang="es-CO" sz="1200" b="1" dirty="0">
                <a:latin typeface="Arial" pitchFamily="34" charset="0"/>
                <a:cs typeface="Arial" pitchFamily="34" charset="0"/>
              </a:rPr>
              <a:t>SERVIDORES PÚBLICOS: </a:t>
            </a:r>
            <a:r>
              <a:rPr lang="es-CO" sz="1200" dirty="0">
                <a:latin typeface="Arial" pitchFamily="34" charset="0"/>
                <a:cs typeface="Arial" pitchFamily="34" charset="0"/>
              </a:rPr>
              <a:t>Son los miembros de las corporaciones públicas, los empleados y trabajadores del Estado y de sus entidades descentralizadas territoriales y por servicios; estos están al servicio del Estado y de la comunidad; ejercerán sus funciones en la forma prevista por la Constitución, la ley y los reglamentos.</a:t>
            </a:r>
            <a:endParaRPr lang="es-MX" sz="1200" b="1" dirty="0">
              <a:latin typeface="Arial" pitchFamily="34" charset="0"/>
              <a:cs typeface="Arial" pitchFamily="34" charset="0"/>
            </a:endParaRPr>
          </a:p>
          <a:p>
            <a:pPr algn="just" eaLnBrk="1" hangingPunct="1">
              <a:spcBef>
                <a:spcPct val="50000"/>
              </a:spcBef>
              <a:defRPr/>
            </a:pPr>
            <a:r>
              <a:rPr lang="es-MX" sz="1200" b="1" dirty="0">
                <a:latin typeface="Arial" pitchFamily="34" charset="0"/>
                <a:cs typeface="Arial" pitchFamily="34" charset="0"/>
              </a:rPr>
              <a:t>EMPLEADO PÚBLICO:</a:t>
            </a:r>
            <a:r>
              <a:rPr lang="es-MX" sz="1200" dirty="0">
                <a:latin typeface="Arial" pitchFamily="34" charset="0"/>
                <a:cs typeface="Arial" pitchFamily="34" charset="0"/>
              </a:rPr>
              <a:t> Es el vinculado a la Administración a través de un acto administrativo de nombramiento y adquiere la calidad de empleado cuando se posesiona; estos son de libre nombramiento y remoción, de carrera administrativa, temporal o provisional, de período fijo.</a:t>
            </a:r>
          </a:p>
          <a:p>
            <a:pPr algn="just" eaLnBrk="1" hangingPunct="1">
              <a:spcBef>
                <a:spcPct val="50000"/>
              </a:spcBef>
              <a:defRPr/>
            </a:pPr>
            <a:r>
              <a:rPr lang="es-MX" sz="1200" b="1" dirty="0">
                <a:latin typeface="Arial" pitchFamily="34" charset="0"/>
                <a:cs typeface="Arial" pitchFamily="34" charset="0"/>
              </a:rPr>
              <a:t>CONTRATISTA DE PRESTACIÓN DE SERVICIOS:</a:t>
            </a:r>
            <a:r>
              <a:rPr lang="es-MX" sz="1200" dirty="0">
                <a:latin typeface="Arial" pitchFamily="34" charset="0"/>
                <a:cs typeface="Arial" pitchFamily="34" charset="0"/>
              </a:rPr>
              <a:t> Es el particular que se vincula a la Administración Municipal través de un contrato y surge del acuerdo de voluntades que se concreta en un contrato y que se encuentra regulado por la Ley 80 de 1993 y otras. </a:t>
            </a:r>
          </a:p>
          <a:p>
            <a:pPr algn="just" eaLnBrk="1" hangingPunct="1">
              <a:spcBef>
                <a:spcPct val="0"/>
              </a:spcBef>
              <a:buFontTx/>
              <a:buNone/>
            </a:pPr>
            <a:r>
              <a:rPr lang="es-CO" sz="1200" dirty="0">
                <a:latin typeface="Arial" pitchFamily="34" charset="0"/>
                <a:cs typeface="Arial" pitchFamily="34" charset="0"/>
              </a:rPr>
              <a:t>LOS EMPLEADOS PÚBLICOS DEL MUNICIPIO ESTÁN OBLIGADOS A OBSERVAR FIELMENTE LAS NORMAS  CONTEMPLADAS EN ESTE REGLAMENTO SIN QUE LA IGNORANCIA DE SUS DISPOSICIONES SEA CAUSAL PARA EXIMIRLO DE SU CUMPLIMIENTO.</a:t>
            </a:r>
          </a:p>
          <a:p>
            <a:pPr algn="just" eaLnBrk="1" hangingPunct="1">
              <a:spcBef>
                <a:spcPct val="0"/>
              </a:spcBef>
              <a:buFontTx/>
              <a:buNone/>
            </a:pPr>
            <a:endParaRPr lang="es-CO" sz="1200" dirty="0">
              <a:latin typeface="Arial" pitchFamily="34" charset="0"/>
              <a:cs typeface="Arial" pitchFamily="34" charset="0"/>
            </a:endParaRPr>
          </a:p>
          <a:p>
            <a:pPr algn="just" eaLnBrk="1" hangingPunct="1">
              <a:spcBef>
                <a:spcPct val="0"/>
              </a:spcBef>
              <a:buFontTx/>
              <a:buNone/>
            </a:pPr>
            <a:r>
              <a:rPr lang="es-CO" sz="1200" b="1" dirty="0">
                <a:latin typeface="Arial" pitchFamily="34" charset="0"/>
                <a:cs typeface="Arial" pitchFamily="34" charset="0"/>
              </a:rPr>
              <a:t>EMPLEO: </a:t>
            </a:r>
            <a:r>
              <a:rPr lang="es-CO" sz="1200" dirty="0">
                <a:latin typeface="Arial" pitchFamily="34" charset="0"/>
                <a:cs typeface="Arial" pitchFamily="34" charset="0"/>
              </a:rPr>
              <a:t>Es el conjunto de funciones que una persona natural debe desarrollar y las competencias requeridas para llevarlas a cabo, con el propósito de satisfacer el cumplimiento de los planes de desarrollo y los fines del Estado.</a:t>
            </a:r>
            <a:endParaRPr lang="es-ES" sz="1200" dirty="0">
              <a:latin typeface="Arial" panose="020B0604020202020204" pitchFamily="34" charset="0"/>
              <a:cs typeface="Arial" pitchFamily="34" charset="0"/>
            </a:endParaRPr>
          </a:p>
          <a:p>
            <a:pPr algn="just" eaLnBrk="1" hangingPunct="1">
              <a:spcBef>
                <a:spcPct val="50000"/>
              </a:spcBef>
              <a:defRPr/>
            </a:pPr>
            <a:endParaRPr lang="es-ES" sz="1300" dirty="0"/>
          </a:p>
        </p:txBody>
      </p:sp>
    </p:spTree>
    <p:extLst>
      <p:ext uri="{BB962C8B-B14F-4D97-AF65-F5344CB8AC3E}">
        <p14:creationId xmlns:p14="http://schemas.microsoft.com/office/powerpoint/2010/main" val="1301311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ítulo 1">
            <a:extLst>
              <a:ext uri="{FF2B5EF4-FFF2-40B4-BE49-F238E27FC236}">
                <a16:creationId xmlns:a16="http://schemas.microsoft.com/office/drawing/2014/main" id="{157056EC-4AAC-D405-5BDE-F0060688081E}"/>
              </a:ext>
            </a:extLst>
          </p:cNvPr>
          <p:cNvSpPr>
            <a:spLocks noGrp="1"/>
          </p:cNvSpPr>
          <p:nvPr>
            <p:ph type="title"/>
          </p:nvPr>
        </p:nvSpPr>
        <p:spPr>
          <a:xfrm>
            <a:off x="1929732" y="368130"/>
            <a:ext cx="5284537" cy="527220"/>
          </a:xfrm>
        </p:spPr>
        <p:txBody>
          <a:bodyPr>
            <a:normAutofit/>
          </a:bodyPr>
          <a:lstStyle/>
          <a:p>
            <a:pPr algn="ctr"/>
            <a:r>
              <a:rPr lang="es-CO" sz="21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BRIGADISTA POR DEPENDENCIA</a:t>
            </a:r>
          </a:p>
        </p:txBody>
      </p:sp>
      <p:graphicFrame>
        <p:nvGraphicFramePr>
          <p:cNvPr id="2" name="Tabla 1">
            <a:extLst>
              <a:ext uri="{FF2B5EF4-FFF2-40B4-BE49-F238E27FC236}">
                <a16:creationId xmlns:a16="http://schemas.microsoft.com/office/drawing/2014/main" id="{E48A2C3A-92F0-A5E2-60D5-BE43EA4B041A}"/>
              </a:ext>
            </a:extLst>
          </p:cNvPr>
          <p:cNvGraphicFramePr>
            <a:graphicFrameLocks noGrp="1"/>
          </p:cNvGraphicFramePr>
          <p:nvPr>
            <p:extLst>
              <p:ext uri="{D42A27DB-BD31-4B8C-83A1-F6EECF244321}">
                <p14:modId xmlns:p14="http://schemas.microsoft.com/office/powerpoint/2010/main" val="4059640592"/>
              </p:ext>
            </p:extLst>
          </p:nvPr>
        </p:nvGraphicFramePr>
        <p:xfrm>
          <a:off x="212074" y="146680"/>
          <a:ext cx="8931926" cy="4785541"/>
        </p:xfrm>
        <a:graphic>
          <a:graphicData uri="http://schemas.openxmlformats.org/drawingml/2006/table">
            <a:tbl>
              <a:tblPr firstRow="1" firstCol="1" bandRow="1">
                <a:tableStyleId>{5C22544A-7EE6-4342-B048-85BDC9FD1C3A}</a:tableStyleId>
              </a:tblPr>
              <a:tblGrid>
                <a:gridCol w="3452119">
                  <a:extLst>
                    <a:ext uri="{9D8B030D-6E8A-4147-A177-3AD203B41FA5}">
                      <a16:colId xmlns:a16="http://schemas.microsoft.com/office/drawing/2014/main" val="940945018"/>
                    </a:ext>
                  </a:extLst>
                </a:gridCol>
                <a:gridCol w="559851">
                  <a:extLst>
                    <a:ext uri="{9D8B030D-6E8A-4147-A177-3AD203B41FA5}">
                      <a16:colId xmlns:a16="http://schemas.microsoft.com/office/drawing/2014/main" val="742605283"/>
                    </a:ext>
                  </a:extLst>
                </a:gridCol>
                <a:gridCol w="4919956">
                  <a:extLst>
                    <a:ext uri="{9D8B030D-6E8A-4147-A177-3AD203B41FA5}">
                      <a16:colId xmlns:a16="http://schemas.microsoft.com/office/drawing/2014/main" val="1929936175"/>
                    </a:ext>
                  </a:extLst>
                </a:gridCol>
              </a:tblGrid>
              <a:tr h="110897">
                <a:tc>
                  <a:txBody>
                    <a:bodyPr/>
                    <a:lstStyle/>
                    <a:p>
                      <a:pPr algn="ctr">
                        <a:lnSpc>
                          <a:spcPts val="1190"/>
                        </a:lnSpc>
                        <a:spcAft>
                          <a:spcPts val="800"/>
                        </a:spcAft>
                      </a:pPr>
                      <a:r>
                        <a:rPr lang="es-ES" sz="600" kern="1200">
                          <a:effectLst/>
                        </a:rPr>
                        <a:t>NOMBRES Y APELLIDOS</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ctr">
                        <a:lnSpc>
                          <a:spcPts val="1190"/>
                        </a:lnSpc>
                        <a:spcAft>
                          <a:spcPts val="800"/>
                        </a:spcAft>
                      </a:pPr>
                      <a:r>
                        <a:rPr lang="es-ES" sz="6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ctr">
                        <a:lnSpc>
                          <a:spcPts val="1190"/>
                        </a:lnSpc>
                        <a:spcAft>
                          <a:spcPts val="800"/>
                        </a:spcAft>
                      </a:pPr>
                      <a:r>
                        <a:rPr lang="es-ES" sz="600" kern="1200">
                          <a:effectLst/>
                        </a:rPr>
                        <a:t>CARGO / DEPENDENCIA</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142345433"/>
                  </a:ext>
                </a:extLst>
              </a:tr>
              <a:tr h="119326">
                <a:tc gridSpan="3">
                  <a:txBody>
                    <a:bodyPr/>
                    <a:lstStyle/>
                    <a:p>
                      <a:pPr algn="l">
                        <a:lnSpc>
                          <a:spcPts val="1190"/>
                        </a:lnSpc>
                        <a:spcAft>
                          <a:spcPts val="800"/>
                        </a:spcAft>
                      </a:pPr>
                      <a:r>
                        <a:rPr lang="es-ES" sz="800" kern="1200" dirty="0">
                          <a:solidFill>
                            <a:schemeClr val="tx1"/>
                          </a:solidFill>
                          <a:effectLst/>
                        </a:rPr>
                        <a:t>DESPACHO DEL ALCALDE</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810508241"/>
                  </a:ext>
                </a:extLst>
              </a:tr>
              <a:tr h="119326">
                <a:tc>
                  <a:txBody>
                    <a:bodyPr/>
                    <a:lstStyle/>
                    <a:p>
                      <a:pPr algn="l">
                        <a:lnSpc>
                          <a:spcPts val="1190"/>
                        </a:lnSpc>
                        <a:spcAft>
                          <a:spcPts val="800"/>
                        </a:spcAft>
                      </a:pPr>
                      <a:r>
                        <a:rPr lang="es-ES" sz="800" kern="1200" dirty="0">
                          <a:effectLst/>
                        </a:rPr>
                        <a:t>1 María Isabel Acevedo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Profesional Univ. Comunicadora sede central</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1614221549"/>
                  </a:ext>
                </a:extLst>
              </a:tr>
              <a:tr h="119326">
                <a:tc gridSpan="3">
                  <a:txBody>
                    <a:bodyPr/>
                    <a:lstStyle/>
                    <a:p>
                      <a:pPr algn="l">
                        <a:lnSpc>
                          <a:spcPts val="1190"/>
                        </a:lnSpc>
                        <a:spcAft>
                          <a:spcPts val="800"/>
                        </a:spcAft>
                      </a:pPr>
                      <a:r>
                        <a:rPr lang="es-ES" sz="800" kern="1200" dirty="0">
                          <a:solidFill>
                            <a:schemeClr val="tx1"/>
                          </a:solidFill>
                          <a:effectLst/>
                        </a:rPr>
                        <a:t>SECRETARIA SERVICIOS ADMINISTRATIVOS</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385757071"/>
                  </a:ext>
                </a:extLst>
              </a:tr>
              <a:tr h="119326">
                <a:tc>
                  <a:txBody>
                    <a:bodyPr/>
                    <a:lstStyle/>
                    <a:p>
                      <a:pPr algn="l">
                        <a:lnSpc>
                          <a:spcPts val="1190"/>
                        </a:lnSpc>
                        <a:spcAft>
                          <a:spcPts val="800"/>
                        </a:spcAft>
                      </a:pPr>
                      <a:r>
                        <a:rPr lang="es-ES" sz="800" kern="1200" dirty="0">
                          <a:solidFill>
                            <a:schemeClr val="bg1">
                              <a:lumMod val="95000"/>
                            </a:schemeClr>
                          </a:solidFill>
                          <a:effectLst/>
                        </a:rPr>
                        <a:t>2.Edward Pérez Oquendo</a:t>
                      </a:r>
                    </a:p>
                    <a:p>
                      <a:pPr algn="l">
                        <a:lnSpc>
                          <a:spcPts val="1190"/>
                        </a:lnSpc>
                        <a:spcAft>
                          <a:spcPts val="800"/>
                        </a:spcAft>
                      </a:pPr>
                      <a:r>
                        <a:rPr lang="es-ES" sz="800" kern="12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Cindy  Johana Villegas  Cardona</a:t>
                      </a:r>
                      <a:endParaRPr lang="es-CO" sz="600" kern="1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Operario/ S. Administrativos c. convenciones</a:t>
                      </a:r>
                    </a:p>
                    <a:p>
                      <a:pPr algn="l">
                        <a:lnSpc>
                          <a:spcPts val="1190"/>
                        </a:lnSpc>
                        <a:spcAft>
                          <a:spcPts val="800"/>
                        </a:spcAft>
                      </a:pPr>
                      <a:r>
                        <a:rPr lang="es-CO" sz="800" kern="100" dirty="0">
                          <a:effectLst/>
                          <a:latin typeface="Calibri" panose="020F0502020204030204" pitchFamily="34" charset="0"/>
                          <a:ea typeface="Calibri" panose="020F0502020204030204" pitchFamily="34" charset="0"/>
                          <a:cs typeface="Times New Roman" panose="02020603050405020304" pitchFamily="18" charset="0"/>
                        </a:rPr>
                        <a:t>Auxiliar Administrativa</a:t>
                      </a:r>
                    </a:p>
                  </a:txBody>
                  <a:tcPr marL="18092" marR="18092" marT="5026" marB="0"/>
                </a:tc>
                <a:extLst>
                  <a:ext uri="{0D108BD9-81ED-4DB2-BD59-A6C34878D82A}">
                    <a16:rowId xmlns:a16="http://schemas.microsoft.com/office/drawing/2014/main" val="2659901521"/>
                  </a:ext>
                </a:extLst>
              </a:tr>
              <a:tr h="119326">
                <a:tc>
                  <a:txBody>
                    <a:bodyPr/>
                    <a:lstStyle/>
                    <a:p>
                      <a:pPr algn="l">
                        <a:lnSpc>
                          <a:spcPts val="1190"/>
                        </a:lnSpc>
                        <a:spcAft>
                          <a:spcPts val="800"/>
                        </a:spcAft>
                      </a:pPr>
                      <a:r>
                        <a:rPr lang="es-ES" sz="800" kern="1200" dirty="0">
                          <a:effectLst/>
                        </a:rPr>
                        <a:t>3.Vladimir Vega Betancourt</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Conductor</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2744309845"/>
                  </a:ext>
                </a:extLst>
              </a:tr>
              <a:tr h="119326">
                <a:tc>
                  <a:txBody>
                    <a:bodyPr/>
                    <a:lstStyle/>
                    <a:p>
                      <a:pPr algn="l">
                        <a:lnSpc>
                          <a:spcPts val="1190"/>
                        </a:lnSpc>
                        <a:spcAft>
                          <a:spcPts val="800"/>
                        </a:spcAft>
                      </a:pPr>
                      <a:r>
                        <a:rPr lang="es-ES" sz="800" kern="1200">
                          <a:effectLst/>
                        </a:rPr>
                        <a:t>4.Luis Alirio Valencia Valencia</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Conductor</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99775116"/>
                  </a:ext>
                </a:extLst>
              </a:tr>
              <a:tr h="157660">
                <a:tc>
                  <a:txBody>
                    <a:bodyPr/>
                    <a:lstStyle/>
                    <a:p>
                      <a:pPr algn="l">
                        <a:lnSpc>
                          <a:spcPts val="1190"/>
                        </a:lnSpc>
                        <a:spcAft>
                          <a:spcPts val="800"/>
                        </a:spcAft>
                      </a:pPr>
                      <a:r>
                        <a:rPr lang="es-ES" sz="800" kern="1200">
                          <a:effectLst/>
                        </a:rPr>
                        <a:t>5  Wilmar Hernán Gómez Montoya</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Prof. Univ./ Servicios administrativos-sistemas</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903388653"/>
                  </a:ext>
                </a:extLst>
              </a:tr>
              <a:tr h="119326">
                <a:tc gridSpan="3">
                  <a:txBody>
                    <a:bodyPr/>
                    <a:lstStyle/>
                    <a:p>
                      <a:pPr algn="l">
                        <a:lnSpc>
                          <a:spcPts val="1190"/>
                        </a:lnSpc>
                        <a:spcAft>
                          <a:spcPts val="800"/>
                        </a:spcAft>
                      </a:pPr>
                      <a:r>
                        <a:rPr lang="es-ES" sz="800" kern="1200" dirty="0">
                          <a:solidFill>
                            <a:schemeClr val="tx1"/>
                          </a:solidFill>
                          <a:effectLst/>
                        </a:rPr>
                        <a:t>SECRETARIA GOBIERNO</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88466733"/>
                  </a:ext>
                </a:extLst>
              </a:tr>
              <a:tr h="157660">
                <a:tc>
                  <a:txBody>
                    <a:bodyPr/>
                    <a:lstStyle/>
                    <a:p>
                      <a:pPr algn="l">
                        <a:lnSpc>
                          <a:spcPct val="100000"/>
                        </a:lnSpc>
                        <a:spcAft>
                          <a:spcPts val="800"/>
                        </a:spcAft>
                      </a:pPr>
                      <a:r>
                        <a:rPr lang="es-ES" sz="800" kern="1200" dirty="0">
                          <a:effectLst/>
                        </a:rPr>
                        <a:t>6.Francisco Javier Munera Aguirre</a:t>
                      </a:r>
                    </a:p>
                    <a:p>
                      <a:pPr algn="l">
                        <a:lnSpc>
                          <a:spcPct val="100000"/>
                        </a:lnSpc>
                        <a:spcAft>
                          <a:spcPts val="800"/>
                        </a:spcAft>
                      </a:pPr>
                      <a:r>
                        <a:rPr lang="es-ES" sz="800" kern="1200" dirty="0">
                          <a:effectLst/>
                        </a:rPr>
                        <a:t>Dora Elena </a:t>
                      </a:r>
                      <a:r>
                        <a:rPr lang="es-ES" sz="800" kern="1200" dirty="0" err="1">
                          <a:effectLst/>
                        </a:rPr>
                        <a:t>Gomez</a:t>
                      </a:r>
                      <a:r>
                        <a:rPr lang="es-ES" sz="800" kern="1200" dirty="0">
                          <a:effectLst/>
                        </a:rPr>
                        <a:t> Hurtado</a:t>
                      </a:r>
                    </a:p>
                    <a:p>
                      <a:pPr algn="l">
                        <a:lnSpc>
                          <a:spcPct val="100000"/>
                        </a:lnSpc>
                        <a:spcAft>
                          <a:spcPts val="800"/>
                        </a:spcAft>
                      </a:pPr>
                      <a:r>
                        <a:rPr lang="es-ES" sz="800" kern="1200" dirty="0">
                          <a:effectLst/>
                          <a:latin typeface="Calibri" panose="020F0502020204030204" pitchFamily="34" charset="0"/>
                          <a:ea typeface="Calibri" panose="020F0502020204030204" pitchFamily="34" charset="0"/>
                          <a:cs typeface="Times New Roman" panose="02020603050405020304" pitchFamily="18" charset="0"/>
                        </a:rPr>
                        <a:t>Pedro Julio Ocampo</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Profesional Universitario -casa de justicia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4253327189"/>
                  </a:ext>
                </a:extLst>
              </a:tr>
              <a:tr h="119326">
                <a:tc gridSpan="3">
                  <a:txBody>
                    <a:bodyPr/>
                    <a:lstStyle/>
                    <a:p>
                      <a:pPr algn="l">
                        <a:lnSpc>
                          <a:spcPts val="1190"/>
                        </a:lnSpc>
                        <a:spcAft>
                          <a:spcPts val="800"/>
                        </a:spcAft>
                      </a:pPr>
                      <a:r>
                        <a:rPr lang="es-ES" sz="800" kern="1200" dirty="0">
                          <a:solidFill>
                            <a:schemeClr val="tx1"/>
                          </a:solidFill>
                          <a:effectLst/>
                        </a:rPr>
                        <a:t>SECRETARIA DE AGRICULTURA</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996487712"/>
                  </a:ext>
                </a:extLst>
              </a:tr>
              <a:tr h="157660">
                <a:tc>
                  <a:txBody>
                    <a:bodyPr/>
                    <a:lstStyle/>
                    <a:p>
                      <a:pPr algn="l">
                        <a:lnSpc>
                          <a:spcPts val="1190"/>
                        </a:lnSpc>
                        <a:spcAft>
                          <a:spcPts val="800"/>
                        </a:spcAft>
                      </a:pPr>
                      <a:r>
                        <a:rPr lang="es-ES" sz="800" kern="1200" dirty="0">
                          <a:effectLst/>
                        </a:rPr>
                        <a:t>7.Judy Marcela Osorio Quintero</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Secretaria de agricultura y medio ambiente-técnica operativa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966966567"/>
                  </a:ext>
                </a:extLst>
              </a:tr>
              <a:tr h="119326">
                <a:tc gridSpan="3">
                  <a:txBody>
                    <a:bodyPr/>
                    <a:lstStyle/>
                    <a:p>
                      <a:pPr algn="l">
                        <a:lnSpc>
                          <a:spcPts val="1190"/>
                        </a:lnSpc>
                        <a:spcAft>
                          <a:spcPts val="800"/>
                        </a:spcAft>
                      </a:pPr>
                      <a:r>
                        <a:rPr lang="es-ES" sz="800" kern="1200" dirty="0">
                          <a:solidFill>
                            <a:schemeClr val="tx1"/>
                          </a:solidFill>
                          <a:effectLst/>
                        </a:rPr>
                        <a:t>SECRETARIA DE DEPORTES</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514688986"/>
                  </a:ext>
                </a:extLst>
              </a:tr>
              <a:tr h="119326">
                <a:tc>
                  <a:txBody>
                    <a:bodyPr/>
                    <a:lstStyle/>
                    <a:p>
                      <a:pPr algn="l">
                        <a:lnSpc>
                          <a:spcPts val="1190"/>
                        </a:lnSpc>
                        <a:spcAft>
                          <a:spcPts val="800"/>
                        </a:spcAft>
                      </a:pPr>
                      <a:r>
                        <a:rPr lang="es-ES" sz="800" kern="1200" dirty="0">
                          <a:effectLst/>
                        </a:rPr>
                        <a:t>8.Robinson Bedoya Correa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Técnico administrativo. / sec. Deportes</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2556427617"/>
                  </a:ext>
                </a:extLst>
              </a:tr>
              <a:tr h="119326">
                <a:tc gridSpan="3">
                  <a:txBody>
                    <a:bodyPr/>
                    <a:lstStyle/>
                    <a:p>
                      <a:pPr algn="l">
                        <a:lnSpc>
                          <a:spcPts val="1190"/>
                        </a:lnSpc>
                        <a:spcAft>
                          <a:spcPts val="800"/>
                        </a:spcAft>
                      </a:pPr>
                      <a:r>
                        <a:rPr lang="es-ES" sz="800" kern="1200" dirty="0">
                          <a:solidFill>
                            <a:schemeClr val="tx1"/>
                          </a:solidFill>
                          <a:effectLst/>
                        </a:rPr>
                        <a:t>SECRETARIA DE PLANEACIÓN </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620055517"/>
                  </a:ext>
                </a:extLst>
              </a:tr>
              <a:tr h="119326">
                <a:tc>
                  <a:txBody>
                    <a:bodyPr/>
                    <a:lstStyle/>
                    <a:p>
                      <a:pPr algn="l">
                        <a:lnSpc>
                          <a:spcPts val="1190"/>
                        </a:lnSpc>
                        <a:spcAft>
                          <a:spcPts val="800"/>
                        </a:spcAft>
                      </a:pPr>
                      <a:r>
                        <a:rPr lang="es-ES" sz="800" kern="1200" dirty="0">
                          <a:effectLst/>
                        </a:rPr>
                        <a:t>9.Andrés Julián Sossa Gómez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err="1">
                          <a:effectLst/>
                        </a:rPr>
                        <a:t>Tec</a:t>
                      </a:r>
                      <a:r>
                        <a:rPr lang="es-ES" sz="800" kern="1200" dirty="0">
                          <a:effectLst/>
                        </a:rPr>
                        <a:t>. </a:t>
                      </a:r>
                      <a:r>
                        <a:rPr lang="es-ES" sz="800" kern="1200" dirty="0" err="1">
                          <a:effectLst/>
                        </a:rPr>
                        <a:t>Adm</a:t>
                      </a:r>
                      <a:r>
                        <a:rPr lang="es-ES" sz="800" kern="1200" dirty="0">
                          <a:effectLst/>
                        </a:rPr>
                        <a:t>/ planeación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4105132957"/>
                  </a:ext>
                </a:extLst>
              </a:tr>
              <a:tr h="119326">
                <a:tc>
                  <a:txBody>
                    <a:bodyPr/>
                    <a:lstStyle/>
                    <a:p>
                      <a:pPr algn="l">
                        <a:lnSpc>
                          <a:spcPts val="1190"/>
                        </a:lnSpc>
                        <a:spcAft>
                          <a:spcPts val="800"/>
                        </a:spcAft>
                      </a:pPr>
                      <a:r>
                        <a:rPr lang="es-ES" sz="800" kern="1200" dirty="0">
                          <a:effectLst/>
                        </a:rPr>
                        <a:t>10.Luis Fernando Osorio Vargas</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err="1">
                          <a:effectLst/>
                        </a:rPr>
                        <a:t>Tec.operativo</a:t>
                      </a:r>
                      <a:r>
                        <a:rPr lang="es-ES" sz="800" kern="1200" dirty="0">
                          <a:effectLst/>
                        </a:rPr>
                        <a:t>/ planeación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129580289"/>
                  </a:ext>
                </a:extLst>
              </a:tr>
              <a:tr h="119326">
                <a:tc>
                  <a:txBody>
                    <a:bodyPr/>
                    <a:lstStyle/>
                    <a:p>
                      <a:pPr algn="l">
                        <a:lnSpc>
                          <a:spcPts val="1190"/>
                        </a:lnSpc>
                        <a:spcAft>
                          <a:spcPts val="800"/>
                        </a:spcAft>
                      </a:pPr>
                      <a:r>
                        <a:rPr lang="es-ES" sz="800" kern="1200" dirty="0">
                          <a:effectLst/>
                        </a:rPr>
                        <a:t>11.Lizette Torres Arboleda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err="1">
                          <a:effectLst/>
                        </a:rPr>
                        <a:t>Tec.Adm</a:t>
                      </a:r>
                      <a:r>
                        <a:rPr lang="es-ES" sz="800" kern="1200" dirty="0">
                          <a:effectLst/>
                        </a:rPr>
                        <a:t>/ planeación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619282804"/>
                  </a:ext>
                </a:extLst>
              </a:tr>
              <a:tr h="119326">
                <a:tc>
                  <a:txBody>
                    <a:bodyPr/>
                    <a:lstStyle/>
                    <a:p>
                      <a:pPr algn="l">
                        <a:lnSpc>
                          <a:spcPts val="1190"/>
                        </a:lnSpc>
                        <a:spcAft>
                          <a:spcPts val="800"/>
                        </a:spcAft>
                      </a:pPr>
                      <a:r>
                        <a:rPr lang="es-ES" sz="800" kern="1200" dirty="0">
                          <a:effectLst/>
                        </a:rPr>
                        <a:t>12.Yensi Patricia García Buitrago</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Auxiliar Administrativo</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1390938348"/>
                  </a:ext>
                </a:extLst>
              </a:tr>
              <a:tr h="178629">
                <a:tc gridSpan="3">
                  <a:txBody>
                    <a:bodyPr/>
                    <a:lstStyle/>
                    <a:p>
                      <a:pPr algn="l">
                        <a:lnSpc>
                          <a:spcPts val="1190"/>
                        </a:lnSpc>
                        <a:spcAft>
                          <a:spcPts val="800"/>
                        </a:spcAft>
                      </a:pPr>
                      <a:r>
                        <a:rPr lang="es-ES" sz="800" b="0" kern="1200" dirty="0">
                          <a:solidFill>
                            <a:schemeClr val="tx1"/>
                          </a:solidFill>
                          <a:effectLst/>
                        </a:rPr>
                        <a:t>SECRETARIA DE EDUCACIÓN</a:t>
                      </a:r>
                      <a:endParaRPr lang="es-CO" sz="600" b="0" kern="100" dirty="0">
                        <a:solidFill>
                          <a:schemeClr val="tx1"/>
                        </a:solidFill>
                        <a:effectLst/>
                        <a:latin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549705374"/>
                  </a:ext>
                </a:extLst>
              </a:tr>
              <a:tr h="119326">
                <a:tc>
                  <a:txBody>
                    <a:bodyPr/>
                    <a:lstStyle/>
                    <a:p>
                      <a:pPr algn="l">
                        <a:lnSpc>
                          <a:spcPts val="1190"/>
                        </a:lnSpc>
                        <a:spcAft>
                          <a:spcPts val="800"/>
                        </a:spcAft>
                      </a:pPr>
                      <a:r>
                        <a:rPr lang="es-ES" sz="800" kern="1200" dirty="0">
                          <a:effectLst/>
                        </a:rPr>
                        <a:t>13.Jorge Andrés Madrid García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 Univ. / sec. Educación sede educación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2183203248"/>
                  </a:ext>
                </a:extLst>
              </a:tr>
              <a:tr h="119326">
                <a:tc gridSpan="3">
                  <a:txBody>
                    <a:bodyPr/>
                    <a:lstStyle/>
                    <a:p>
                      <a:pPr algn="l">
                        <a:lnSpc>
                          <a:spcPts val="1190"/>
                        </a:lnSpc>
                        <a:spcAft>
                          <a:spcPts val="800"/>
                        </a:spcAft>
                      </a:pPr>
                      <a:r>
                        <a:rPr lang="es-ES" sz="800" kern="1200" dirty="0">
                          <a:solidFill>
                            <a:schemeClr val="tx1"/>
                          </a:solidFill>
                          <a:effectLst/>
                        </a:rPr>
                        <a:t>SECRETARIA DE SALUD  </a:t>
                      </a:r>
                      <a:endParaRPr lang="es-CO" sz="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974767602"/>
                  </a:ext>
                </a:extLst>
              </a:tr>
              <a:tr h="119326">
                <a:tc>
                  <a:txBody>
                    <a:bodyPr/>
                    <a:lstStyle/>
                    <a:p>
                      <a:pPr algn="l">
                        <a:lnSpc>
                          <a:spcPts val="1190"/>
                        </a:lnSpc>
                        <a:spcAft>
                          <a:spcPts val="800"/>
                        </a:spcAft>
                      </a:pPr>
                      <a:r>
                        <a:rPr lang="es-ES" sz="800" kern="1200" dirty="0">
                          <a:effectLst/>
                        </a:rPr>
                        <a:t>14.Ana María Mora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 Univ.  /S. Salud casa de inclusión</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2959278170"/>
                  </a:ext>
                </a:extLst>
              </a:tr>
              <a:tr h="157660">
                <a:tc>
                  <a:txBody>
                    <a:bodyPr/>
                    <a:lstStyle/>
                    <a:p>
                      <a:pPr algn="l">
                        <a:lnSpc>
                          <a:spcPts val="1190"/>
                        </a:lnSpc>
                        <a:spcAft>
                          <a:spcPts val="800"/>
                        </a:spcAft>
                      </a:pPr>
                      <a:r>
                        <a:rPr lang="es-ES" sz="800" kern="1200" dirty="0">
                          <a:effectLst/>
                        </a:rPr>
                        <a:t>15.Bani Alejandra Granda González</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a:effectLst/>
                        </a:rPr>
                        <a:t> </a:t>
                      </a:r>
                      <a:endParaRPr lang="es-CO" sz="600" kern="10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 Univ. /S. Salud centro vida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064136766"/>
                  </a:ext>
                </a:extLst>
              </a:tr>
              <a:tr h="119326">
                <a:tc>
                  <a:txBody>
                    <a:bodyPr/>
                    <a:lstStyle/>
                    <a:p>
                      <a:pPr algn="l">
                        <a:lnSpc>
                          <a:spcPts val="1190"/>
                        </a:lnSpc>
                        <a:spcAft>
                          <a:spcPts val="800"/>
                        </a:spcAft>
                      </a:pPr>
                      <a:r>
                        <a:rPr lang="es-ES" sz="800" kern="1200" dirty="0">
                          <a:effectLst/>
                        </a:rPr>
                        <a:t>16.Yurani Castro Marulanda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 </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a:txBody>
                    <a:bodyPr/>
                    <a:lstStyle/>
                    <a:p>
                      <a:pPr algn="l">
                        <a:lnSpc>
                          <a:spcPts val="1190"/>
                        </a:lnSpc>
                        <a:spcAft>
                          <a:spcPts val="800"/>
                        </a:spcAft>
                      </a:pPr>
                      <a:r>
                        <a:rPr lang="es-ES" sz="800" kern="1200" dirty="0">
                          <a:effectLst/>
                        </a:rPr>
                        <a:t>Prof. Univ. /S. Salud-centro vida</a:t>
                      </a: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extLst>
                  <a:ext uri="{0D108BD9-81ED-4DB2-BD59-A6C34878D82A}">
                    <a16:rowId xmlns:a16="http://schemas.microsoft.com/office/drawing/2014/main" val="3031936176"/>
                  </a:ext>
                </a:extLst>
              </a:tr>
              <a:tr h="119326">
                <a:tc gridSpan="3">
                  <a:txBody>
                    <a:bodyPr/>
                    <a:lstStyle/>
                    <a:p>
                      <a:pPr algn="l">
                        <a:lnSpc>
                          <a:spcPts val="1190"/>
                        </a:lnSpc>
                        <a:spcAft>
                          <a:spcPts val="800"/>
                        </a:spcAft>
                      </a:pPr>
                      <a:endParaRPr lang="es-CO" sz="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8092" marR="18092" marT="5026" marB="0"/>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646162066"/>
                  </a:ext>
                </a:extLst>
              </a:tr>
            </a:tbl>
          </a:graphicData>
        </a:graphic>
      </p:graphicFrame>
    </p:spTree>
    <p:extLst>
      <p:ext uri="{BB962C8B-B14F-4D97-AF65-F5344CB8AC3E}">
        <p14:creationId xmlns:p14="http://schemas.microsoft.com/office/powerpoint/2010/main" val="280181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DE2DB-173F-4780-9811-B242C25FDCEC}"/>
              </a:ext>
            </a:extLst>
          </p:cNvPr>
          <p:cNvSpPr>
            <a:spLocks noGrp="1"/>
          </p:cNvSpPr>
          <p:nvPr>
            <p:ph type="title"/>
          </p:nvPr>
        </p:nvSpPr>
        <p:spPr>
          <a:xfrm>
            <a:off x="628650" y="453261"/>
            <a:ext cx="7886700" cy="401213"/>
          </a:xfrm>
        </p:spPr>
        <p:txBody>
          <a:bodyPr>
            <a:normAutofit/>
          </a:bodyPr>
          <a:lstStyle/>
          <a:p>
            <a:pPr algn="ctr"/>
            <a:r>
              <a:rPr lang="es-ES" sz="1800" b="1" dirty="0">
                <a:solidFill>
                  <a:schemeClr val="accent2"/>
                </a:solidFill>
                <a:latin typeface="Arial" panose="020B0604020202020204" pitchFamily="34" charset="0"/>
                <a:cs typeface="Arial" panose="020B0604020202020204" pitchFamily="34" charset="0"/>
              </a:rPr>
              <a:t>PELIGROS</a:t>
            </a:r>
            <a:endParaRPr lang="es-CO" sz="1800" b="1" dirty="0">
              <a:solidFill>
                <a:schemeClr val="accent2"/>
              </a:solidFill>
              <a:latin typeface="Arial" panose="020B0604020202020204" pitchFamily="34" charset="0"/>
              <a:cs typeface="Arial" panose="020B0604020202020204" pitchFamily="34" charset="0"/>
            </a:endParaRPr>
          </a:p>
        </p:txBody>
      </p:sp>
      <p:pic>
        <p:nvPicPr>
          <p:cNvPr id="19" name="Imagen 18">
            <a:extLst>
              <a:ext uri="{FF2B5EF4-FFF2-40B4-BE49-F238E27FC236}">
                <a16:creationId xmlns:a16="http://schemas.microsoft.com/office/drawing/2014/main" id="{C69A204C-359F-9A19-4F30-3F684B861552}"/>
              </a:ext>
            </a:extLst>
          </p:cNvPr>
          <p:cNvPicPr>
            <a:picLocks noChangeAspect="1"/>
          </p:cNvPicPr>
          <p:nvPr/>
        </p:nvPicPr>
        <p:blipFill rotWithShape="1">
          <a:blip r:embed="rId2"/>
          <a:srcRect l="32267" t="31724" r="8361" b="9046"/>
          <a:stretch/>
        </p:blipFill>
        <p:spPr>
          <a:xfrm>
            <a:off x="1" y="859222"/>
            <a:ext cx="8686799" cy="4284278"/>
          </a:xfrm>
          <a:prstGeom prst="rect">
            <a:avLst/>
          </a:prstGeom>
        </p:spPr>
      </p:pic>
      <p:sp>
        <p:nvSpPr>
          <p:cNvPr id="20" name="Rectángulo 19">
            <a:extLst>
              <a:ext uri="{FF2B5EF4-FFF2-40B4-BE49-F238E27FC236}">
                <a16:creationId xmlns:a16="http://schemas.microsoft.com/office/drawing/2014/main" id="{FF56F0B9-05E1-EABC-D2E1-8B6DA1F7FA8B}"/>
              </a:ext>
            </a:extLst>
          </p:cNvPr>
          <p:cNvSpPr/>
          <p:nvPr/>
        </p:nvSpPr>
        <p:spPr>
          <a:xfrm>
            <a:off x="6337738" y="4627180"/>
            <a:ext cx="1213945" cy="11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1" name="Rectángulo 20">
            <a:extLst>
              <a:ext uri="{FF2B5EF4-FFF2-40B4-BE49-F238E27FC236}">
                <a16:creationId xmlns:a16="http://schemas.microsoft.com/office/drawing/2014/main" id="{80AA9D58-9365-DA3F-9B72-21913598E873}"/>
              </a:ext>
            </a:extLst>
          </p:cNvPr>
          <p:cNvSpPr/>
          <p:nvPr/>
        </p:nvSpPr>
        <p:spPr>
          <a:xfrm>
            <a:off x="843456" y="3862552"/>
            <a:ext cx="1072055" cy="421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2" name="Rectángulo 21">
            <a:extLst>
              <a:ext uri="{FF2B5EF4-FFF2-40B4-BE49-F238E27FC236}">
                <a16:creationId xmlns:a16="http://schemas.microsoft.com/office/drawing/2014/main" id="{17501249-5978-7E8A-5C48-02337A4F3BD3}"/>
              </a:ext>
            </a:extLst>
          </p:cNvPr>
          <p:cNvSpPr/>
          <p:nvPr/>
        </p:nvSpPr>
        <p:spPr>
          <a:xfrm>
            <a:off x="843456" y="3326524"/>
            <a:ext cx="1072055" cy="421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Tree>
    <p:extLst>
      <p:ext uri="{BB962C8B-B14F-4D97-AF65-F5344CB8AC3E}">
        <p14:creationId xmlns:p14="http://schemas.microsoft.com/office/powerpoint/2010/main" val="380534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DE2DB-173F-4780-9811-B242C25FDCEC}"/>
              </a:ext>
            </a:extLst>
          </p:cNvPr>
          <p:cNvSpPr>
            <a:spLocks noGrp="1"/>
          </p:cNvSpPr>
          <p:nvPr>
            <p:ph type="title"/>
          </p:nvPr>
        </p:nvSpPr>
        <p:spPr>
          <a:xfrm>
            <a:off x="374209" y="487454"/>
            <a:ext cx="7886700" cy="401213"/>
          </a:xfrm>
        </p:spPr>
        <p:txBody>
          <a:bodyPr>
            <a:normAutofit/>
          </a:bodyPr>
          <a:lstStyle/>
          <a:p>
            <a:pPr algn="ctr"/>
            <a:r>
              <a:rPr lang="es-ES" sz="1400" b="1" dirty="0">
                <a:solidFill>
                  <a:schemeClr val="accent2"/>
                </a:solidFill>
                <a:latin typeface="Arial" panose="020B0604020202020204" pitchFamily="34" charset="0"/>
                <a:cs typeface="Arial" panose="020B0604020202020204" pitchFamily="34" charset="0"/>
              </a:rPr>
              <a:t>MEDIDAS PREVENTIVAS</a:t>
            </a:r>
            <a:endParaRPr lang="es-CO" sz="1400" b="1" dirty="0">
              <a:solidFill>
                <a:schemeClr val="accent2"/>
              </a:solidFill>
              <a:latin typeface="Arial" panose="020B06040202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FF56F0B9-05E1-EABC-D2E1-8B6DA1F7FA8B}"/>
              </a:ext>
            </a:extLst>
          </p:cNvPr>
          <p:cNvSpPr/>
          <p:nvPr/>
        </p:nvSpPr>
        <p:spPr>
          <a:xfrm>
            <a:off x="6337738" y="4627180"/>
            <a:ext cx="1213945" cy="11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1" name="Rectángulo 20">
            <a:extLst>
              <a:ext uri="{FF2B5EF4-FFF2-40B4-BE49-F238E27FC236}">
                <a16:creationId xmlns:a16="http://schemas.microsoft.com/office/drawing/2014/main" id="{80AA9D58-9365-DA3F-9B72-21913598E873}"/>
              </a:ext>
            </a:extLst>
          </p:cNvPr>
          <p:cNvSpPr/>
          <p:nvPr/>
        </p:nvSpPr>
        <p:spPr>
          <a:xfrm>
            <a:off x="843456" y="3862552"/>
            <a:ext cx="1072055" cy="421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22" name="Rectángulo 21">
            <a:extLst>
              <a:ext uri="{FF2B5EF4-FFF2-40B4-BE49-F238E27FC236}">
                <a16:creationId xmlns:a16="http://schemas.microsoft.com/office/drawing/2014/main" id="{17501249-5978-7E8A-5C48-02337A4F3BD3}"/>
              </a:ext>
            </a:extLst>
          </p:cNvPr>
          <p:cNvSpPr/>
          <p:nvPr/>
        </p:nvSpPr>
        <p:spPr>
          <a:xfrm>
            <a:off x="843456" y="3326524"/>
            <a:ext cx="1072055" cy="421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3" name="Rectángulo 2">
            <a:extLst>
              <a:ext uri="{FF2B5EF4-FFF2-40B4-BE49-F238E27FC236}">
                <a16:creationId xmlns:a16="http://schemas.microsoft.com/office/drawing/2014/main" id="{1F1F5230-8F6A-BD50-82B2-ED83A08C95C7}"/>
              </a:ext>
            </a:extLst>
          </p:cNvPr>
          <p:cNvSpPr/>
          <p:nvPr/>
        </p:nvSpPr>
        <p:spPr>
          <a:xfrm>
            <a:off x="203200" y="1005271"/>
            <a:ext cx="8388350" cy="3162404"/>
          </a:xfrm>
          <a:prstGeom prst="rect">
            <a:avLst/>
          </a:prstGeom>
        </p:spPr>
        <p:txBody>
          <a:bodyPr wrap="square">
            <a:spAutoFit/>
          </a:bodyPr>
          <a:lstStyle/>
          <a:p>
            <a:pPr marL="214313" indent="-214313" algn="just">
              <a:buFont typeface="Wingdings" panose="05000000000000000000" pitchFamily="2" charset="2"/>
              <a:buChar char="ü"/>
            </a:pPr>
            <a:r>
              <a:rPr lang="es-ES" sz="1050" dirty="0"/>
              <a:t>Notique inmediatamente cualquier accidente, acto o condición que ponga en riesgo su seguridad y la de otras personas en el formato F-RH 032 reporte  de Actos, condiciones inseguras, cuasi  o accidentes</a:t>
            </a:r>
          </a:p>
          <a:p>
            <a:pPr marL="214313" indent="-214313" algn="just">
              <a:buFont typeface="Wingdings" panose="05000000000000000000" pitchFamily="2" charset="2"/>
              <a:buChar char="ü"/>
            </a:pPr>
            <a:r>
              <a:rPr lang="es-ES" sz="1050" dirty="0"/>
              <a:t>Promover el Auto cuidado- te cuido, me cuidas y  nos cuidamos.</a:t>
            </a:r>
          </a:p>
          <a:p>
            <a:pPr marL="214313" indent="-214313" algn="just">
              <a:buFont typeface="Wingdings" panose="05000000000000000000" pitchFamily="2" charset="2"/>
              <a:buChar char="ü"/>
            </a:pPr>
            <a:r>
              <a:rPr lang="es-ES" sz="1050" dirty="0"/>
              <a:t>Evalúe y controle los riesgos antes de ejecutar cualquier tarea; evite improvisar</a:t>
            </a:r>
          </a:p>
          <a:p>
            <a:pPr marL="214313" indent="-214313" algn="just">
              <a:buFont typeface="Wingdings" panose="05000000000000000000" pitchFamily="2" charset="2"/>
              <a:buChar char="ü"/>
            </a:pPr>
            <a:r>
              <a:rPr lang="es-ES" sz="1050" dirty="0"/>
              <a:t>Aplique las pautas de higiene postural y de manipulación de cargas. </a:t>
            </a:r>
          </a:p>
          <a:p>
            <a:pPr marL="214313" indent="-214313" algn="just">
              <a:buFont typeface="Wingdings" panose="05000000000000000000" pitchFamily="2" charset="2"/>
              <a:buChar char="ü"/>
            </a:pPr>
            <a:r>
              <a:rPr lang="es-ES" sz="1050" dirty="0"/>
              <a:t>Realice diariamente pausas activas.</a:t>
            </a:r>
          </a:p>
          <a:p>
            <a:pPr marL="214313" indent="-214313" algn="just">
              <a:buFont typeface="Wingdings" panose="05000000000000000000" pitchFamily="2" charset="2"/>
              <a:buChar char="ü"/>
            </a:pPr>
            <a:r>
              <a:rPr lang="es-ES" sz="1050" dirty="0"/>
              <a:t>Revisa de forma periódica tus hábitos de trabajo para detectar posibles actuaciones que puedan generar riesgos</a:t>
            </a:r>
          </a:p>
          <a:p>
            <a:pPr marL="214313" indent="-214313" algn="just">
              <a:buFont typeface="Wingdings" panose="05000000000000000000" pitchFamily="2" charset="2"/>
              <a:buChar char="ü"/>
            </a:pPr>
            <a:r>
              <a:rPr lang="es-ES" sz="1050" dirty="0"/>
              <a:t>Mientras se desplaza evite hablar por celular, leer o chatear. Mire siempre dónde pisa y mantenga una mano libre para apoyarse si fuese necesario</a:t>
            </a:r>
          </a:p>
          <a:p>
            <a:pPr marL="214313" indent="-214313" algn="just">
              <a:buFont typeface="Wingdings" panose="05000000000000000000" pitchFamily="2" charset="2"/>
              <a:buChar char="ü"/>
            </a:pPr>
            <a:r>
              <a:rPr lang="es-ES" sz="1050" dirty="0"/>
              <a:t>Utiliza las herramientas y equipos de trabajo adecuados </a:t>
            </a:r>
          </a:p>
          <a:p>
            <a:pPr marL="214313" indent="-214313" algn="just">
              <a:buFont typeface="Wingdings" panose="05000000000000000000" pitchFamily="2" charset="2"/>
              <a:buChar char="ü"/>
            </a:pPr>
            <a:r>
              <a:rPr lang="es-ES" sz="1050" dirty="0"/>
              <a:t>Usa equipos de protección individual si tu trabajo los requiere</a:t>
            </a:r>
          </a:p>
          <a:p>
            <a:pPr marL="214313" indent="-214313" algn="just">
              <a:buFont typeface="Wingdings" panose="05000000000000000000" pitchFamily="2" charset="2"/>
              <a:buChar char="ü"/>
            </a:pPr>
            <a:r>
              <a:rPr lang="es-ES" sz="1050" dirty="0"/>
              <a:t>Mantenga su zona de trabajo limpia y organizada.</a:t>
            </a:r>
          </a:p>
          <a:p>
            <a:pPr marL="214313" indent="-214313" algn="just">
              <a:buFont typeface="Wingdings" panose="05000000000000000000" pitchFamily="2" charset="2"/>
              <a:buChar char="ü"/>
            </a:pPr>
            <a:r>
              <a:rPr lang="es-ES" sz="1050" dirty="0"/>
              <a:t>Participa en las actividades de capacitación y entrenamiento programados</a:t>
            </a:r>
          </a:p>
          <a:p>
            <a:pPr marL="214313" indent="-214313" algn="just">
              <a:buFont typeface="Wingdings" panose="05000000000000000000" pitchFamily="2" charset="2"/>
              <a:buChar char="ü"/>
            </a:pPr>
            <a:r>
              <a:rPr lang="es-ES" sz="1050" dirty="0"/>
              <a:t>Acude a los comités de acuerdo a la necesidad</a:t>
            </a:r>
          </a:p>
          <a:p>
            <a:pPr marL="214313" indent="-214313" algn="just">
              <a:buFont typeface="Wingdings" panose="05000000000000000000" pitchFamily="2" charset="2"/>
              <a:buChar char="ü"/>
            </a:pPr>
            <a:r>
              <a:rPr lang="es-ES" sz="1050" dirty="0"/>
              <a:t>Vigila tu salud mental y acude a la Unidad de R.H, si requieres una cita por psicología.</a:t>
            </a:r>
          </a:p>
          <a:p>
            <a:pPr marL="214313" indent="-214313" algn="just">
              <a:buFont typeface="Wingdings" panose="05000000000000000000" pitchFamily="2" charset="2"/>
              <a:buChar char="ü"/>
            </a:pPr>
            <a:r>
              <a:rPr lang="es-CO" sz="1050" dirty="0"/>
              <a:t>Participa con tu aportes en las buenas prácticas preventivas</a:t>
            </a:r>
          </a:p>
          <a:p>
            <a:pPr marL="214313" indent="-214313" algn="just">
              <a:buFont typeface="Wingdings" panose="05000000000000000000" pitchFamily="2" charset="2"/>
              <a:buChar char="ü"/>
            </a:pPr>
            <a:r>
              <a:rPr lang="es-ES" sz="1050" dirty="0"/>
              <a:t>Utiliza los canales que promuevan una comunicación preventiva fluida y activa con todo tu equipo de trabajo</a:t>
            </a:r>
          </a:p>
          <a:p>
            <a:pPr marL="214313" indent="-214313" algn="just">
              <a:buFont typeface="Wingdings" panose="05000000000000000000" pitchFamily="2" charset="2"/>
              <a:buChar char="ü"/>
            </a:pPr>
            <a:r>
              <a:rPr lang="es-ES" sz="1050" dirty="0"/>
              <a:t>En casos de emergencia siga los procedimientos de seguridad y repórtela a los brigadistas</a:t>
            </a:r>
          </a:p>
          <a:p>
            <a:pPr marL="214313" indent="-214313" algn="just">
              <a:buFont typeface="Wingdings" panose="05000000000000000000" pitchFamily="2" charset="2"/>
              <a:buChar char="ü"/>
            </a:pPr>
            <a:r>
              <a:rPr lang="es-ES" sz="1050" dirty="0"/>
              <a:t>Ninguna labor puede efectuarse bajo los efectos del alcohol o de las drogas.</a:t>
            </a:r>
            <a:endParaRPr lang="es-ES" sz="1050" dirty="0">
              <a:solidFill>
                <a:srgbClr val="3B3B1F"/>
              </a:solidFill>
            </a:endParaRPr>
          </a:p>
        </p:txBody>
      </p:sp>
    </p:spTree>
    <p:extLst>
      <p:ext uri="{BB962C8B-B14F-4D97-AF65-F5344CB8AC3E}">
        <p14:creationId xmlns:p14="http://schemas.microsoft.com/office/powerpoint/2010/main" val="241535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30"/>
            <a:ext cx="7886700" cy="994172"/>
          </a:xfrm>
        </p:spPr>
        <p:txBody>
          <a:bodyPr>
            <a:normAutofit/>
          </a:bodyPr>
          <a:lstStyle/>
          <a:p>
            <a:pPr algn="ctr"/>
            <a:r>
              <a:rPr lang="es-CO" sz="14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INCAPACIDADES POR AT-EL</a:t>
            </a:r>
          </a:p>
        </p:txBody>
      </p:sp>
      <p:sp>
        <p:nvSpPr>
          <p:cNvPr id="4" name="Título 1">
            <a:extLst>
              <a:ext uri="{FF2B5EF4-FFF2-40B4-BE49-F238E27FC236}">
                <a16:creationId xmlns:a16="http://schemas.microsoft.com/office/drawing/2014/main" id="{4A7D6C54-E5BC-A10C-D37B-90C3C3B4039F}"/>
              </a:ext>
            </a:extLst>
          </p:cNvPr>
          <p:cNvSpPr txBox="1">
            <a:spLocks/>
          </p:cNvSpPr>
          <p:nvPr/>
        </p:nvSpPr>
        <p:spPr>
          <a:xfrm>
            <a:off x="63766" y="2203368"/>
            <a:ext cx="2512865" cy="1546577"/>
          </a:xfrm>
          <a:prstGeom prst="rect">
            <a:avLst/>
          </a:prstGeom>
          <a:noFill/>
        </p:spPr>
        <p:txBody>
          <a:bodyPr wrap="square">
            <a:spAutoFit/>
          </a:bodyPr>
          <a:lstStyle>
            <a:defPPr>
              <a:defRPr lang="es-CO"/>
            </a:defPPr>
            <a:lvl1pPr lvl="0" algn="just" fontAlgn="auto">
              <a:defRPr>
                <a:effectLst/>
                <a:latin typeface="Arial" panose="020B0604020202020204" pitchFamily="34" charset="0"/>
                <a:ea typeface="Times New Roman" panose="02020603050405020304" pitchFamily="18" charset="0"/>
              </a:defRPr>
            </a:lvl1pPr>
          </a:lstStyle>
          <a:p>
            <a:r>
              <a:rPr lang="es-CO" sz="1050" b="1" dirty="0"/>
              <a:t>Incapacidades por A</a:t>
            </a:r>
            <a:r>
              <a:rPr lang="es-CO" sz="1050" b="1" u="sng" dirty="0"/>
              <a:t>ccidente</a:t>
            </a:r>
            <a:r>
              <a:rPr lang="es-CO" sz="1050" b="1" dirty="0"/>
              <a:t> o </a:t>
            </a:r>
            <a:r>
              <a:rPr lang="es-CO" sz="1050" b="1" u="sng" dirty="0"/>
              <a:t>enfermedad</a:t>
            </a:r>
            <a:r>
              <a:rPr lang="es-CO" sz="1050" b="1" dirty="0"/>
              <a:t> Laboral se refiere a</a:t>
            </a:r>
            <a:r>
              <a:rPr lang="es-CO" sz="1050" dirty="0"/>
              <a:t>: Aquella que se produce como consecuencia directa de las labores realizadas por el trabajador. Este tipo de incapacidades pueden darse por un accidente ocurrido o enfermedad adquirida en los sitios de trabajo </a:t>
            </a:r>
          </a:p>
          <a:p>
            <a:r>
              <a:rPr lang="es-CO" sz="1050" dirty="0"/>
              <a:t> </a:t>
            </a:r>
          </a:p>
        </p:txBody>
      </p:sp>
      <p:sp>
        <p:nvSpPr>
          <p:cNvPr id="14" name="CuadroTexto 13">
            <a:extLst>
              <a:ext uri="{FF2B5EF4-FFF2-40B4-BE49-F238E27FC236}">
                <a16:creationId xmlns:a16="http://schemas.microsoft.com/office/drawing/2014/main" id="{2BAB7590-2F10-F55C-3AD3-553330AE0830}"/>
              </a:ext>
            </a:extLst>
          </p:cNvPr>
          <p:cNvSpPr txBox="1"/>
          <p:nvPr/>
        </p:nvSpPr>
        <p:spPr>
          <a:xfrm>
            <a:off x="63766" y="1230958"/>
            <a:ext cx="8165833" cy="507831"/>
          </a:xfrm>
          <a:prstGeom prst="rect">
            <a:avLst/>
          </a:prstGeom>
          <a:noFill/>
        </p:spPr>
        <p:txBody>
          <a:bodyPr wrap="square">
            <a:spAutoFit/>
          </a:bodyPr>
          <a:lstStyle/>
          <a:p>
            <a:pPr lvl="0" algn="just" fontAlgn="auto" hangingPunct="1"/>
            <a:r>
              <a:rPr lang="es-ES_tradnl" sz="1350" dirty="0">
                <a:latin typeface="Arial" panose="020B0604020202020204" pitchFamily="34" charset="0"/>
                <a:ea typeface="Times New Roman" panose="02020603050405020304" pitchFamily="18" charset="0"/>
              </a:rPr>
              <a:t>Las Administradoras de Riesgos Laborales </a:t>
            </a:r>
            <a:r>
              <a:rPr lang="es-ES_tradnl" sz="1350" b="1" dirty="0">
                <a:latin typeface="Arial" panose="020B0604020202020204" pitchFamily="34" charset="0"/>
                <a:ea typeface="Times New Roman" panose="02020603050405020304" pitchFamily="18" charset="0"/>
              </a:rPr>
              <a:t>ARL, </a:t>
            </a:r>
            <a:r>
              <a:rPr lang="es-ES_tradnl" sz="1350" dirty="0">
                <a:latin typeface="Arial" panose="020B0604020202020204" pitchFamily="34" charset="0"/>
                <a:ea typeface="Times New Roman" panose="02020603050405020304" pitchFamily="18" charset="0"/>
              </a:rPr>
              <a:t>son entidades aseguradoras de vida que desarrollan sus actividades con los seguros laborales; es decir, son aseguradoras que cubren riesgos de tipo laboral</a:t>
            </a:r>
            <a:endParaRPr lang="es-CO" sz="1500" dirty="0">
              <a:latin typeface="Times New Roman" panose="02020603050405020304" pitchFamily="18" charset="0"/>
              <a:ea typeface="Times New Roman" panose="02020603050405020304" pitchFamily="18" charset="0"/>
            </a:endParaRPr>
          </a:p>
        </p:txBody>
      </p:sp>
      <p:sp>
        <p:nvSpPr>
          <p:cNvPr id="18" name="CuadroTexto 17">
            <a:extLst>
              <a:ext uri="{FF2B5EF4-FFF2-40B4-BE49-F238E27FC236}">
                <a16:creationId xmlns:a16="http://schemas.microsoft.com/office/drawing/2014/main" id="{2BB687CB-AAA7-7834-8061-7794DC1B36F8}"/>
              </a:ext>
            </a:extLst>
          </p:cNvPr>
          <p:cNvSpPr txBox="1"/>
          <p:nvPr/>
        </p:nvSpPr>
        <p:spPr>
          <a:xfrm>
            <a:off x="5321245" y="2378611"/>
            <a:ext cx="1800597" cy="900246"/>
          </a:xfrm>
          <a:prstGeom prst="rect">
            <a:avLst/>
          </a:prstGeom>
          <a:noFill/>
        </p:spPr>
        <p:txBody>
          <a:bodyPr wrap="square">
            <a:spAutoFit/>
          </a:bodyPr>
          <a:lstStyle/>
          <a:p>
            <a:pPr algn="ctr">
              <a:buFont typeface="Arial" panose="020B0604020202020204" pitchFamily="34" charset="0"/>
              <a:buChar char="•"/>
            </a:pPr>
            <a:r>
              <a:rPr lang="es-ES" sz="1050" dirty="0">
                <a:solidFill>
                  <a:srgbClr val="3A3A3A"/>
                </a:solidFill>
                <a:latin typeface="Asap"/>
              </a:rPr>
              <a:t>Clase I: </a:t>
            </a:r>
            <a:r>
              <a:rPr lang="es-ES" sz="1050" b="1" dirty="0">
                <a:solidFill>
                  <a:srgbClr val="3A3A3A"/>
                </a:solidFill>
                <a:latin typeface="Asap"/>
              </a:rPr>
              <a:t>0.522 % MÍNIMO</a:t>
            </a:r>
            <a:endParaRPr lang="es-ES" sz="1050" dirty="0">
              <a:solidFill>
                <a:srgbClr val="3A3A3A"/>
              </a:solidFill>
              <a:latin typeface="Asap"/>
            </a:endParaRPr>
          </a:p>
          <a:p>
            <a:pPr algn="ctr">
              <a:buFont typeface="Arial" panose="020B0604020202020204" pitchFamily="34" charset="0"/>
              <a:buChar char="•"/>
            </a:pPr>
            <a:r>
              <a:rPr lang="es-ES" sz="1050" dirty="0">
                <a:solidFill>
                  <a:srgbClr val="3A3A3A"/>
                </a:solidFill>
                <a:latin typeface="Asap"/>
              </a:rPr>
              <a:t>Clase II: </a:t>
            </a:r>
            <a:r>
              <a:rPr lang="es-ES" sz="1050" b="1" dirty="0">
                <a:solidFill>
                  <a:srgbClr val="3A3A3A"/>
                </a:solidFill>
                <a:latin typeface="Asap"/>
              </a:rPr>
              <a:t>1.044 % BAJO</a:t>
            </a:r>
            <a:endParaRPr lang="es-ES" sz="1050" dirty="0">
              <a:solidFill>
                <a:srgbClr val="3A3A3A"/>
              </a:solidFill>
              <a:latin typeface="Asap"/>
            </a:endParaRPr>
          </a:p>
          <a:p>
            <a:pPr algn="ctr">
              <a:buFont typeface="Arial" panose="020B0604020202020204" pitchFamily="34" charset="0"/>
              <a:buChar char="•"/>
            </a:pPr>
            <a:r>
              <a:rPr lang="es-ES" sz="1050" dirty="0">
                <a:solidFill>
                  <a:srgbClr val="3A3A3A"/>
                </a:solidFill>
                <a:latin typeface="Asap"/>
              </a:rPr>
              <a:t>Clase III: </a:t>
            </a:r>
            <a:r>
              <a:rPr lang="es-ES" sz="1050" b="1" dirty="0">
                <a:solidFill>
                  <a:srgbClr val="3A3A3A"/>
                </a:solidFill>
                <a:latin typeface="Asap"/>
              </a:rPr>
              <a:t>2.436 %MEDIO</a:t>
            </a:r>
            <a:endParaRPr lang="es-ES" sz="1050" dirty="0">
              <a:solidFill>
                <a:srgbClr val="3A3A3A"/>
              </a:solidFill>
              <a:latin typeface="Asap"/>
            </a:endParaRPr>
          </a:p>
          <a:p>
            <a:pPr algn="ctr">
              <a:buFont typeface="Arial" panose="020B0604020202020204" pitchFamily="34" charset="0"/>
              <a:buChar char="•"/>
            </a:pPr>
            <a:r>
              <a:rPr lang="es-ES" sz="1050" dirty="0">
                <a:solidFill>
                  <a:srgbClr val="3A3A3A"/>
                </a:solidFill>
                <a:latin typeface="Asap"/>
              </a:rPr>
              <a:t>Clase IV: </a:t>
            </a:r>
            <a:r>
              <a:rPr lang="es-ES" sz="1050" b="1" dirty="0">
                <a:solidFill>
                  <a:srgbClr val="3A3A3A"/>
                </a:solidFill>
                <a:latin typeface="Asap"/>
              </a:rPr>
              <a:t>4.350 % ALTO</a:t>
            </a:r>
            <a:endParaRPr lang="es-ES" sz="1050" dirty="0">
              <a:solidFill>
                <a:srgbClr val="3A3A3A"/>
              </a:solidFill>
              <a:latin typeface="Asap"/>
            </a:endParaRPr>
          </a:p>
          <a:p>
            <a:pPr algn="ctr">
              <a:buFont typeface="Arial" panose="020B0604020202020204" pitchFamily="34" charset="0"/>
              <a:buChar char="•"/>
            </a:pPr>
            <a:r>
              <a:rPr lang="es-ES" sz="1050" dirty="0">
                <a:solidFill>
                  <a:srgbClr val="3A3A3A"/>
                </a:solidFill>
                <a:latin typeface="Asap"/>
              </a:rPr>
              <a:t>Clase V: </a:t>
            </a:r>
            <a:r>
              <a:rPr lang="es-ES" sz="1050" b="1" dirty="0">
                <a:solidFill>
                  <a:srgbClr val="3A3A3A"/>
                </a:solidFill>
                <a:latin typeface="Asap"/>
              </a:rPr>
              <a:t>6.960 % MÁXIMO</a:t>
            </a:r>
            <a:endParaRPr lang="es-ES" sz="1050" dirty="0">
              <a:solidFill>
                <a:srgbClr val="3A3A3A"/>
              </a:solidFill>
              <a:latin typeface="Asap"/>
            </a:endParaRPr>
          </a:p>
        </p:txBody>
      </p:sp>
      <p:sp>
        <p:nvSpPr>
          <p:cNvPr id="9" name="Título 1">
            <a:extLst>
              <a:ext uri="{FF2B5EF4-FFF2-40B4-BE49-F238E27FC236}">
                <a16:creationId xmlns:a16="http://schemas.microsoft.com/office/drawing/2014/main" id="{8CDDF453-030D-34AC-5869-C4E6690CA1F6}"/>
              </a:ext>
            </a:extLst>
          </p:cNvPr>
          <p:cNvSpPr txBox="1">
            <a:spLocks/>
          </p:cNvSpPr>
          <p:nvPr/>
        </p:nvSpPr>
        <p:spPr>
          <a:xfrm>
            <a:off x="5079189" y="2123969"/>
            <a:ext cx="2491970" cy="285964"/>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050" b="1" dirty="0">
                <a:latin typeface="Arial" panose="020B0604020202020204" pitchFamily="34" charset="0"/>
                <a:cs typeface="Arial" panose="020B0604020202020204" pitchFamily="34" charset="0"/>
              </a:rPr>
              <a:t>Tabla de clases de riesgo y cotización</a:t>
            </a:r>
          </a:p>
        </p:txBody>
      </p:sp>
      <p:sp>
        <p:nvSpPr>
          <p:cNvPr id="11" name="Flecha: hacia abajo 10">
            <a:extLst>
              <a:ext uri="{FF2B5EF4-FFF2-40B4-BE49-F238E27FC236}">
                <a16:creationId xmlns:a16="http://schemas.microsoft.com/office/drawing/2014/main" id="{C9436EFA-B94C-92C1-E7DD-8A006D59DCB7}"/>
              </a:ext>
            </a:extLst>
          </p:cNvPr>
          <p:cNvSpPr/>
          <p:nvPr/>
        </p:nvSpPr>
        <p:spPr>
          <a:xfrm>
            <a:off x="1028701" y="1923456"/>
            <a:ext cx="273050" cy="3434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13" name="CuadroTexto 12">
            <a:extLst>
              <a:ext uri="{FF2B5EF4-FFF2-40B4-BE49-F238E27FC236}">
                <a16:creationId xmlns:a16="http://schemas.microsoft.com/office/drawing/2014/main" id="{1A7C8068-1AED-F104-9C2F-4AE3DA562264}"/>
              </a:ext>
            </a:extLst>
          </p:cNvPr>
          <p:cNvSpPr txBox="1"/>
          <p:nvPr/>
        </p:nvSpPr>
        <p:spPr>
          <a:xfrm>
            <a:off x="3593433" y="630171"/>
            <a:ext cx="1869945" cy="253916"/>
          </a:xfrm>
          <a:prstGeom prst="rect">
            <a:avLst/>
          </a:prstGeom>
          <a:noFill/>
        </p:spPr>
        <p:txBody>
          <a:bodyPr wrap="square">
            <a:spAutoFit/>
          </a:bodyPr>
          <a:lstStyle/>
          <a:p>
            <a:r>
              <a:rPr lang="es-CO" sz="1050" dirty="0"/>
              <a:t>Tipos de incapacidades</a:t>
            </a:r>
          </a:p>
        </p:txBody>
      </p:sp>
      <p:sp>
        <p:nvSpPr>
          <p:cNvPr id="19" name="CuadroTexto 18">
            <a:extLst>
              <a:ext uri="{FF2B5EF4-FFF2-40B4-BE49-F238E27FC236}">
                <a16:creationId xmlns:a16="http://schemas.microsoft.com/office/drawing/2014/main" id="{8A06794B-9BC6-04B6-E87F-50E0E0156DC8}"/>
              </a:ext>
            </a:extLst>
          </p:cNvPr>
          <p:cNvSpPr txBox="1"/>
          <p:nvPr/>
        </p:nvSpPr>
        <p:spPr>
          <a:xfrm>
            <a:off x="4965110" y="3305210"/>
            <a:ext cx="2512865" cy="577081"/>
          </a:xfrm>
          <a:prstGeom prst="rect">
            <a:avLst/>
          </a:prstGeom>
          <a:noFill/>
        </p:spPr>
        <p:txBody>
          <a:bodyPr wrap="square">
            <a:spAutoFit/>
          </a:bodyPr>
          <a:lstStyle/>
          <a:p>
            <a:r>
              <a:rPr lang="es-ES" sz="1050" dirty="0"/>
              <a:t>100% del salario base de cotización desde el día siguiente al que ocurrió el accidente de trabajo</a:t>
            </a:r>
            <a:endParaRPr lang="es-CO" sz="1050" dirty="0"/>
          </a:p>
        </p:txBody>
      </p:sp>
    </p:spTree>
    <p:extLst>
      <p:ext uri="{BB962C8B-B14F-4D97-AF65-F5344CB8AC3E}">
        <p14:creationId xmlns:p14="http://schemas.microsoft.com/office/powerpoint/2010/main" val="367935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881313" y="152230"/>
            <a:ext cx="7886700" cy="849519"/>
          </a:xfrm>
        </p:spPr>
        <p:txBody>
          <a:bodyPr>
            <a:normAutofit/>
          </a:bodyPr>
          <a:lstStyle/>
          <a:p>
            <a:pPr algn="ctr"/>
            <a:r>
              <a:rPr lang="es-CO" sz="14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INCAPACIDADES POR ENFERMEDAD COMÚN- E.P.S</a:t>
            </a:r>
          </a:p>
        </p:txBody>
      </p:sp>
      <p:sp>
        <p:nvSpPr>
          <p:cNvPr id="10" name="CuadroTexto 9">
            <a:extLst>
              <a:ext uri="{FF2B5EF4-FFF2-40B4-BE49-F238E27FC236}">
                <a16:creationId xmlns:a16="http://schemas.microsoft.com/office/drawing/2014/main" id="{7E10E572-488C-C570-0F86-26D8213E4D64}"/>
              </a:ext>
            </a:extLst>
          </p:cNvPr>
          <p:cNvSpPr txBox="1"/>
          <p:nvPr/>
        </p:nvSpPr>
        <p:spPr>
          <a:xfrm>
            <a:off x="193994" y="1231606"/>
            <a:ext cx="8345707" cy="1027141"/>
          </a:xfrm>
          <a:prstGeom prst="rect">
            <a:avLst/>
          </a:prstGeom>
          <a:noFill/>
        </p:spPr>
        <p:txBody>
          <a:bodyPr wrap="square">
            <a:spAutoFit/>
          </a:bodyPr>
          <a:lstStyle/>
          <a:p>
            <a:pPr algn="just">
              <a:lnSpc>
                <a:spcPct val="115000"/>
              </a:lnSpc>
              <a:spcAft>
                <a:spcPts val="750"/>
              </a:spcAft>
            </a:pPr>
            <a:r>
              <a:rPr lang="es-CO" sz="1200" b="1" dirty="0">
                <a:latin typeface="Arial" panose="020B0604020202020204" pitchFamily="34" charset="0"/>
                <a:ea typeface="Times New Roman" panose="02020603050405020304" pitchFamily="18" charset="0"/>
              </a:rPr>
              <a:t>Incapacidades por Enfermedad de origen común o general se refiere a:</a:t>
            </a:r>
            <a:endParaRPr lang="es-CO" sz="1200" b="1" dirty="0">
              <a:latin typeface="Times New Roman" panose="02020603050405020304" pitchFamily="18" charset="0"/>
              <a:ea typeface="Times New Roman" panose="02020603050405020304" pitchFamily="18" charset="0"/>
            </a:endParaRPr>
          </a:p>
          <a:p>
            <a:pPr algn="just">
              <a:lnSpc>
                <a:spcPct val="115000"/>
              </a:lnSpc>
              <a:spcAft>
                <a:spcPts val="750"/>
              </a:spcAft>
            </a:pPr>
            <a:r>
              <a:rPr lang="es-CO" sz="1200" dirty="0">
                <a:latin typeface="Arial" panose="020B0604020202020204" pitchFamily="34" charset="0"/>
                <a:ea typeface="Times New Roman" panose="02020603050405020304" pitchFamily="18" charset="0"/>
              </a:rPr>
              <a:t>Es el estado de inhabilidad física o mental que le impide a una persona desarrollar su capacidad laboral por un tiempo determinado, originado por una enfermedad general o accidente común y que no ha sido calificada como enfermedad de origen laboral o accidente de trabajo.</a:t>
            </a:r>
            <a:endParaRPr lang="es-CO" sz="1200" dirty="0">
              <a:latin typeface="Times New Roman" panose="02020603050405020304" pitchFamily="18" charset="0"/>
              <a:ea typeface="Times New Roman" panose="02020603050405020304" pitchFamily="18" charset="0"/>
            </a:endParaRPr>
          </a:p>
        </p:txBody>
      </p:sp>
      <p:sp>
        <p:nvSpPr>
          <p:cNvPr id="4" name="CuadroTexto 3">
            <a:extLst>
              <a:ext uri="{FF2B5EF4-FFF2-40B4-BE49-F238E27FC236}">
                <a16:creationId xmlns:a16="http://schemas.microsoft.com/office/drawing/2014/main" id="{28FE9ADF-D82A-EF2C-DFA9-70E56130ADE7}"/>
              </a:ext>
            </a:extLst>
          </p:cNvPr>
          <p:cNvSpPr txBox="1"/>
          <p:nvPr/>
        </p:nvSpPr>
        <p:spPr>
          <a:xfrm>
            <a:off x="3925344" y="926452"/>
            <a:ext cx="1798637" cy="253916"/>
          </a:xfrm>
          <a:prstGeom prst="rect">
            <a:avLst/>
          </a:prstGeom>
          <a:noFill/>
        </p:spPr>
        <p:txBody>
          <a:bodyPr wrap="square">
            <a:spAutoFit/>
          </a:bodyPr>
          <a:lstStyle/>
          <a:p>
            <a:r>
              <a:rPr lang="es-CO" sz="1050" dirty="0"/>
              <a:t>Tipos de incapacidades</a:t>
            </a:r>
          </a:p>
        </p:txBody>
      </p:sp>
      <p:sp>
        <p:nvSpPr>
          <p:cNvPr id="12" name="CuadroTexto 11">
            <a:extLst>
              <a:ext uri="{FF2B5EF4-FFF2-40B4-BE49-F238E27FC236}">
                <a16:creationId xmlns:a16="http://schemas.microsoft.com/office/drawing/2014/main" id="{3B73E0BE-BC64-5220-5150-4E908C65742B}"/>
              </a:ext>
            </a:extLst>
          </p:cNvPr>
          <p:cNvSpPr txBox="1"/>
          <p:nvPr/>
        </p:nvSpPr>
        <p:spPr>
          <a:xfrm>
            <a:off x="130328" y="2746254"/>
            <a:ext cx="5650358" cy="276999"/>
          </a:xfrm>
          <a:prstGeom prst="rect">
            <a:avLst/>
          </a:prstGeom>
          <a:noFill/>
        </p:spPr>
        <p:txBody>
          <a:bodyPr wrap="square">
            <a:spAutoFit/>
          </a:bodyPr>
          <a:lstStyle/>
          <a:p>
            <a:r>
              <a:rPr lang="es-ES" sz="1200" dirty="0"/>
              <a:t>Los </a:t>
            </a:r>
            <a:r>
              <a:rPr lang="es-ES" sz="1200" b="1" dirty="0"/>
              <a:t>dos primeros </a:t>
            </a:r>
            <a:r>
              <a:rPr lang="es-ES" sz="1200" dirty="0"/>
              <a:t>días al 100% lo cubre la Administración Municipal</a:t>
            </a:r>
            <a:endParaRPr lang="es-CO" sz="1200" dirty="0"/>
          </a:p>
        </p:txBody>
      </p:sp>
      <p:sp>
        <p:nvSpPr>
          <p:cNvPr id="14" name="CuadroTexto 13">
            <a:extLst>
              <a:ext uri="{FF2B5EF4-FFF2-40B4-BE49-F238E27FC236}">
                <a16:creationId xmlns:a16="http://schemas.microsoft.com/office/drawing/2014/main" id="{BC35AD5D-8942-6807-F352-4E104F984B03}"/>
              </a:ext>
            </a:extLst>
          </p:cNvPr>
          <p:cNvSpPr txBox="1"/>
          <p:nvPr/>
        </p:nvSpPr>
        <p:spPr>
          <a:xfrm>
            <a:off x="63433" y="3187594"/>
            <a:ext cx="8146980" cy="646331"/>
          </a:xfrm>
          <a:prstGeom prst="rect">
            <a:avLst/>
          </a:prstGeom>
          <a:noFill/>
        </p:spPr>
        <p:txBody>
          <a:bodyPr wrap="square">
            <a:spAutoFit/>
          </a:bodyPr>
          <a:lstStyle/>
          <a:p>
            <a:r>
              <a:rPr lang="es-ES" sz="1200" dirty="0"/>
              <a:t>Monto que cubre la </a:t>
            </a:r>
            <a:r>
              <a:rPr lang="es-ES" sz="1200" b="1" u="sng" dirty="0"/>
              <a:t>EPS</a:t>
            </a:r>
            <a:r>
              <a:rPr lang="es-ES" sz="1200" dirty="0"/>
              <a:t> por incapacidad </a:t>
            </a:r>
          </a:p>
          <a:p>
            <a:r>
              <a:rPr lang="es-ES" sz="1200" dirty="0"/>
              <a:t>Desde el día 3 hasta el 90, las 2/3 partes del ingreso base de cotización.</a:t>
            </a:r>
          </a:p>
          <a:p>
            <a:r>
              <a:rPr lang="es-ES" sz="1200" dirty="0"/>
              <a:t>Desde el día 91 en adelante el 50% del ingreso base de cotización hasta la 180 días.</a:t>
            </a:r>
            <a:endParaRPr lang="es-CO" sz="1200" dirty="0"/>
          </a:p>
        </p:txBody>
      </p:sp>
      <p:sp>
        <p:nvSpPr>
          <p:cNvPr id="3" name="CuadroTexto 2">
            <a:extLst>
              <a:ext uri="{FF2B5EF4-FFF2-40B4-BE49-F238E27FC236}">
                <a16:creationId xmlns:a16="http://schemas.microsoft.com/office/drawing/2014/main" id="{2B2A4F7D-0E09-943C-4E45-6D9590AA8FA4}"/>
              </a:ext>
            </a:extLst>
          </p:cNvPr>
          <p:cNvSpPr txBox="1"/>
          <p:nvPr/>
        </p:nvSpPr>
        <p:spPr>
          <a:xfrm>
            <a:off x="63433" y="3833925"/>
            <a:ext cx="5461613" cy="253916"/>
          </a:xfrm>
          <a:prstGeom prst="rect">
            <a:avLst/>
          </a:prstGeom>
          <a:noFill/>
        </p:spPr>
        <p:txBody>
          <a:bodyPr wrap="square">
            <a:spAutoFit/>
          </a:bodyPr>
          <a:lstStyle/>
          <a:p>
            <a:r>
              <a:rPr lang="es-MX" sz="1050" dirty="0"/>
              <a:t>Luego de los 180 días continuos lo asume el fondo de pensiones.</a:t>
            </a:r>
            <a:endParaRPr lang="es-CO" sz="1050" dirty="0"/>
          </a:p>
        </p:txBody>
      </p:sp>
    </p:spTree>
    <p:extLst>
      <p:ext uri="{BB962C8B-B14F-4D97-AF65-F5344CB8AC3E}">
        <p14:creationId xmlns:p14="http://schemas.microsoft.com/office/powerpoint/2010/main" val="418660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FFB43-AE33-441A-95E0-6EFD7F742274}"/>
              </a:ext>
            </a:extLst>
          </p:cNvPr>
          <p:cNvSpPr>
            <a:spLocks noGrp="1"/>
          </p:cNvSpPr>
          <p:nvPr>
            <p:ph type="title"/>
          </p:nvPr>
        </p:nvSpPr>
        <p:spPr>
          <a:xfrm>
            <a:off x="1048698" y="630089"/>
            <a:ext cx="6628477" cy="324020"/>
          </a:xfrm>
        </p:spPr>
        <p:txBody>
          <a:bodyPr>
            <a:noAutofit/>
          </a:bodyPr>
          <a:lstStyle/>
          <a:p>
            <a:pPr algn="ctr"/>
            <a:r>
              <a:rPr lang="es-ES" sz="15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REINTEGRO AL PUESTO DE TRABAJO POST INCAPACIDAD</a:t>
            </a:r>
            <a:endParaRPr lang="es-CO" sz="1500" b="1" dirty="0">
              <a:solidFill>
                <a:schemeClr val="tx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EE0AEF1A-DA2A-1A34-1C3F-B5544D37D95E}"/>
              </a:ext>
            </a:extLst>
          </p:cNvPr>
          <p:cNvSpPr txBox="1"/>
          <p:nvPr/>
        </p:nvSpPr>
        <p:spPr>
          <a:xfrm>
            <a:off x="312793" y="1879581"/>
            <a:ext cx="8155346" cy="577081"/>
          </a:xfrm>
          <a:prstGeom prst="rect">
            <a:avLst/>
          </a:prstGeom>
          <a:noFill/>
        </p:spPr>
        <p:txBody>
          <a:bodyPr wrap="square">
            <a:spAutoFit/>
          </a:bodyPr>
          <a:lstStyle/>
          <a:p>
            <a:pPr algn="just"/>
            <a:r>
              <a:rPr lang="es-ES" sz="1050" dirty="0">
                <a:latin typeface="Tahoma" panose="020B0604030504040204" pitchFamily="34" charset="0"/>
              </a:rPr>
              <a:t>Al terminar el trabajador su periodo de incapacidad, y regresar a su trabajo, se ve en la necesidad de modificar la manera de realizar su labor, para lo cual la ARL emitirá las restricciones al empleador, o de no volverlo a realizar siendo inminente una reubicación laboral temporal o definitiva.</a:t>
            </a:r>
            <a:endParaRPr lang="es-CO" sz="1050" dirty="0"/>
          </a:p>
        </p:txBody>
      </p:sp>
      <p:sp>
        <p:nvSpPr>
          <p:cNvPr id="13" name="CuadroTexto 12">
            <a:extLst>
              <a:ext uri="{FF2B5EF4-FFF2-40B4-BE49-F238E27FC236}">
                <a16:creationId xmlns:a16="http://schemas.microsoft.com/office/drawing/2014/main" id="{9E4282E5-1EEC-77EF-BEB9-4C5A5069D779}"/>
              </a:ext>
            </a:extLst>
          </p:cNvPr>
          <p:cNvSpPr txBox="1"/>
          <p:nvPr/>
        </p:nvSpPr>
        <p:spPr>
          <a:xfrm>
            <a:off x="139542" y="1121853"/>
            <a:ext cx="8042349" cy="253916"/>
          </a:xfrm>
          <a:prstGeom prst="rect">
            <a:avLst/>
          </a:prstGeom>
          <a:noFill/>
        </p:spPr>
        <p:txBody>
          <a:bodyPr wrap="square">
            <a:spAutoFit/>
          </a:bodyPr>
          <a:lstStyle/>
          <a:p>
            <a:r>
              <a:rPr lang="es-ES" sz="1050" dirty="0">
                <a:latin typeface="Tahoma" panose="020B0604030504040204" pitchFamily="34" charset="0"/>
              </a:rPr>
              <a:t>Cuando un trabajador ha sufrido un accidente de trabajo o ha padecido una enfermedad Laboral</a:t>
            </a:r>
            <a:endParaRPr lang="es-CO" sz="1050" dirty="0"/>
          </a:p>
        </p:txBody>
      </p:sp>
      <p:sp>
        <p:nvSpPr>
          <p:cNvPr id="15" name="Flecha: hacia abajo 14">
            <a:extLst>
              <a:ext uri="{FF2B5EF4-FFF2-40B4-BE49-F238E27FC236}">
                <a16:creationId xmlns:a16="http://schemas.microsoft.com/office/drawing/2014/main" id="{27A5C169-7215-BE01-CC92-2924D807CDA5}"/>
              </a:ext>
            </a:extLst>
          </p:cNvPr>
          <p:cNvSpPr/>
          <p:nvPr/>
        </p:nvSpPr>
        <p:spPr>
          <a:xfrm>
            <a:off x="3099330" y="1421935"/>
            <a:ext cx="480060" cy="411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19" name="CuadroTexto 18">
            <a:extLst>
              <a:ext uri="{FF2B5EF4-FFF2-40B4-BE49-F238E27FC236}">
                <a16:creationId xmlns:a16="http://schemas.microsoft.com/office/drawing/2014/main" id="{D8F31D9F-51A1-6D84-AC79-AE94084BCE8E}"/>
              </a:ext>
            </a:extLst>
          </p:cNvPr>
          <p:cNvSpPr txBox="1"/>
          <p:nvPr/>
        </p:nvSpPr>
        <p:spPr>
          <a:xfrm>
            <a:off x="139542" y="2686839"/>
            <a:ext cx="8296893" cy="1200329"/>
          </a:xfrm>
          <a:prstGeom prst="rect">
            <a:avLst/>
          </a:prstGeom>
          <a:noFill/>
        </p:spPr>
        <p:txBody>
          <a:bodyPr wrap="square">
            <a:spAutoFit/>
          </a:bodyPr>
          <a:lstStyle/>
          <a:p>
            <a:pPr algn="just"/>
            <a:r>
              <a:rPr lang="es-ES" sz="1200" b="1" dirty="0">
                <a:latin typeface="Tahoma" panose="020B0604030504040204" pitchFamily="34" charset="0"/>
              </a:rPr>
              <a:t>Reintegro laboral sin modificaciones: </a:t>
            </a:r>
            <a:r>
              <a:rPr lang="es-ES" sz="1200" dirty="0">
                <a:latin typeface="Tahoma" panose="020B0604030504040204" pitchFamily="34" charset="0"/>
              </a:rPr>
              <a:t>El trabajador se reintegra al mismo puesto de trabajo previa verificación de que las condiciones del trabajo no representen riesgo para él.</a:t>
            </a:r>
          </a:p>
          <a:p>
            <a:pPr algn="just"/>
            <a:r>
              <a:rPr lang="es-ES" sz="1200" b="1" dirty="0">
                <a:latin typeface="Tahoma" panose="020B0604030504040204" pitchFamily="34" charset="0"/>
              </a:rPr>
              <a:t>Reintegro laboral con modificaciones:</a:t>
            </a:r>
            <a:r>
              <a:rPr lang="es-ES" sz="1200" dirty="0">
                <a:latin typeface="Tahoma" panose="020B0604030504040204" pitchFamily="34" charset="0"/>
              </a:rPr>
              <a:t> El trabajador se reintegra al mismo puesto de trabajo pero se deben hacer recomendaciones como limites de tiempos, de cargas, asignación de turnos entre otros.</a:t>
            </a:r>
          </a:p>
          <a:p>
            <a:pPr algn="just"/>
            <a:r>
              <a:rPr lang="es-ES" sz="1200" b="1" dirty="0">
                <a:latin typeface="Tahoma" panose="020B0604030504040204" pitchFamily="34" charset="0"/>
              </a:rPr>
              <a:t>Reubicación laboral definitiva:</a:t>
            </a:r>
            <a:r>
              <a:rPr lang="es-ES" sz="1200" dirty="0">
                <a:latin typeface="Tahoma" panose="020B0604030504040204" pitchFamily="34" charset="0"/>
              </a:rPr>
              <a:t> Las capacidades del trabajador no corresponden a la complejidad del cargo y debe ser reubicado de manera definitiva en otro.</a:t>
            </a:r>
          </a:p>
        </p:txBody>
      </p:sp>
    </p:spTree>
    <p:extLst>
      <p:ext uri="{BB962C8B-B14F-4D97-AF65-F5344CB8AC3E}">
        <p14:creationId xmlns:p14="http://schemas.microsoft.com/office/powerpoint/2010/main" val="32972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8"/>
            <a:ext cx="7886700" cy="3566293"/>
          </a:xfrm>
        </p:spPr>
        <p:txBody>
          <a:bodyPr>
            <a:normAutofit/>
          </a:bodyPr>
          <a:lstStyle/>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6" name="CuadroTexto 5">
            <a:extLst>
              <a:ext uri="{FF2B5EF4-FFF2-40B4-BE49-F238E27FC236}">
                <a16:creationId xmlns:a16="http://schemas.microsoft.com/office/drawing/2014/main" id="{96A74A7A-6E0A-459F-8F86-1578E3006C3C}"/>
              </a:ext>
            </a:extLst>
          </p:cNvPr>
          <p:cNvSpPr txBox="1"/>
          <p:nvPr/>
        </p:nvSpPr>
        <p:spPr>
          <a:xfrm>
            <a:off x="887105" y="715642"/>
            <a:ext cx="7369790" cy="2779607"/>
          </a:xfrm>
          <a:prstGeom prst="rect">
            <a:avLst/>
          </a:prstGeom>
          <a:noFill/>
        </p:spPr>
        <p:txBody>
          <a:bodyPr wrap="square">
            <a:spAutoFit/>
          </a:bodyPr>
          <a:lstStyle/>
          <a:p>
            <a:pPr marL="37465" marR="45720" algn="ctr">
              <a:lnSpc>
                <a:spcPct val="97000"/>
              </a:lnSpc>
              <a:spcAft>
                <a:spcPts val="0"/>
              </a:spcAft>
            </a:pPr>
            <a:endParaRPr lang="es-ES" sz="1200" b="1" dirty="0">
              <a:effectLst/>
              <a:latin typeface="Arial" panose="020B0604020202020204" pitchFamily="34" charset="0"/>
              <a:ea typeface="Times New Roman" panose="02020603050405020304" pitchFamily="18" charset="0"/>
              <a:cs typeface="Arial" panose="020B0604020202020204" pitchFamily="34" charset="0"/>
            </a:endParaRPr>
          </a:p>
          <a:p>
            <a:pPr marL="37465" marR="45720" algn="ctr">
              <a:lnSpc>
                <a:spcPct val="97000"/>
              </a:lnSpc>
              <a:spcAft>
                <a:spcPts val="0"/>
              </a:spcAft>
            </a:pPr>
            <a:endParaRPr lang="es-ES" sz="1200" b="1" dirty="0">
              <a:latin typeface="Arial" panose="020B0604020202020204" pitchFamily="34" charset="0"/>
              <a:ea typeface="Times New Roman" panose="02020603050405020304" pitchFamily="18" charset="0"/>
              <a:cs typeface="Arial" panose="020B0604020202020204" pitchFamily="34" charset="0"/>
            </a:endParaRPr>
          </a:p>
          <a:p>
            <a:pPr marL="37465" marR="45720" algn="ctr">
              <a:lnSpc>
                <a:spcPct val="97000"/>
              </a:lnSpc>
              <a:spcAft>
                <a:spcPts val="0"/>
              </a:spcAft>
            </a:pPr>
            <a:r>
              <a:rPr lang="es-ES" sz="12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BUENAS PRACTICAS LABORALES</a:t>
            </a:r>
          </a:p>
          <a:p>
            <a:pPr marL="37465" marR="45720" algn="just">
              <a:lnSpc>
                <a:spcPct val="97000"/>
              </a:lnSpc>
              <a:spcAft>
                <a:spcPts val="0"/>
              </a:spcAft>
            </a:pPr>
            <a:endPar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08915" marR="45720" indent="-171450" algn="just">
              <a:lnSpc>
                <a:spcPct val="97000"/>
              </a:lnSpc>
              <a:spcAft>
                <a:spcPts val="0"/>
              </a:spcAft>
              <a:buFont typeface="Arial" panose="020B0604020202020204" pitchFamily="34" charset="0"/>
              <a:buChar char="•"/>
            </a:pPr>
            <a:endPar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208915" marR="45720" indent="-171450" algn="just">
              <a:lnSpc>
                <a:spcPct val="97000"/>
              </a:lnSpc>
              <a:spcAft>
                <a:spcPts val="0"/>
              </a:spcAft>
              <a:buFont typeface="Arial" panose="020B0604020202020204" pitchFamily="34" charset="0"/>
              <a:buChar char="•"/>
            </a:pP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Libertad de Asociación y Negociación Colectiva: La administración municipal respeta el derecho a la libertad de asociación y negociación colectiva, respetando las normas vigentes y modificaciones futuras respecto a este tema.</a:t>
            </a:r>
          </a:p>
          <a:p>
            <a:pPr marL="37465" marR="45720" algn="just">
              <a:lnSpc>
                <a:spcPct val="97000"/>
              </a:lnSpc>
              <a:spcAft>
                <a:spcPts val="0"/>
              </a:spcAft>
            </a:pPr>
            <a:endPar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7465" marR="45720" algn="just">
              <a:lnSpc>
                <a:spcPct val="97000"/>
              </a:lnSpc>
              <a:spcAft>
                <a:spcPts val="0"/>
              </a:spcAft>
            </a:pP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No discriminación: La administración buscará generar estrategias continuas de prevención de   </a:t>
            </a:r>
          </a:p>
          <a:p>
            <a:pPr marL="37465" marR="45720" algn="just">
              <a:lnSpc>
                <a:spcPct val="97000"/>
              </a:lnSpc>
              <a:spcAft>
                <a:spcPts val="0"/>
              </a:spcAft>
            </a:pPr>
            <a:r>
              <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discriminación de cualquier tipo al interior de la entidad.</a:t>
            </a:r>
          </a:p>
          <a:p>
            <a:pPr marL="37465" marR="45720" algn="just">
              <a:lnSpc>
                <a:spcPct val="97000"/>
              </a:lnSpc>
              <a:spcAft>
                <a:spcPts val="0"/>
              </a:spcAft>
            </a:pPr>
            <a:endPar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7465" marR="45720" algn="just">
              <a:lnSpc>
                <a:spcPct val="97000"/>
              </a:lnSpc>
              <a:spcAft>
                <a:spcPts val="0"/>
              </a:spcAft>
            </a:pP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Ambientes de trabajo libres de trabajo forzoso, acoso laboral y acoso sexual: la administración  </a:t>
            </a:r>
          </a:p>
          <a:p>
            <a:pPr marL="37465" marR="45720" algn="just">
              <a:lnSpc>
                <a:spcPct val="97000"/>
              </a:lnSpc>
              <a:spcAft>
                <a:spcPts val="0"/>
              </a:spcAft>
            </a:pPr>
            <a:r>
              <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municipal propenderá continuamente por generar estrategias de prevención de acoso laboral y de   </a:t>
            </a:r>
          </a:p>
          <a:p>
            <a:pPr marL="37465" marR="45720" algn="just">
              <a:lnSpc>
                <a:spcPct val="97000"/>
              </a:lnSpc>
              <a:spcAft>
                <a:spcPts val="0"/>
              </a:spcAft>
            </a:pPr>
            <a:r>
              <a:rPr lang="es-ES" sz="12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s-E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cualquier otro tipo al interior de la entidad.</a:t>
            </a:r>
            <a:endParaRPr lang="es-CO" sz="1000" dirty="0">
              <a:solidFill>
                <a:schemeClr val="tx1"/>
              </a:solidFill>
              <a:effectLst/>
              <a:latin typeface="Times New Roman" panose="02020603050405020304" pitchFamily="18" charset="0"/>
              <a:ea typeface="Times New Roman" panose="02020603050405020304" pitchFamily="18" charset="0"/>
            </a:endParaRPr>
          </a:p>
        </p:txBody>
      </p:sp>
      <p:sp>
        <p:nvSpPr>
          <p:cNvPr id="9" name="Marcador de contenido 2">
            <a:extLst>
              <a:ext uri="{FF2B5EF4-FFF2-40B4-BE49-F238E27FC236}">
                <a16:creationId xmlns:a16="http://schemas.microsoft.com/office/drawing/2014/main" id="{A770DE73-7368-41D7-BA29-61C1E2F80E6B}"/>
              </a:ext>
            </a:extLst>
          </p:cNvPr>
          <p:cNvSpPr txBox="1">
            <a:spLocks/>
          </p:cNvSpPr>
          <p:nvPr/>
        </p:nvSpPr>
        <p:spPr>
          <a:xfrm>
            <a:off x="628650" y="1369219"/>
            <a:ext cx="8039412" cy="35662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s-ES" sz="1050" dirty="0">
              <a:latin typeface="Arial" panose="020B0604020202020204" pitchFamily="34" charset="0"/>
              <a:ea typeface="Times New Roman" panose="02020603050405020304" pitchFamily="18" charset="0"/>
            </a:endParaRPr>
          </a:p>
          <a:p>
            <a:pPr marL="0" indent="0">
              <a:buNone/>
            </a:pPr>
            <a:r>
              <a:rPr lang="es-ES" sz="1050" dirty="0">
                <a:latin typeface="Arial" panose="020B0604020202020204" pitchFamily="34" charset="0"/>
                <a:ea typeface="Times New Roman" panose="02020603050405020304" pitchFamily="18" charset="0"/>
              </a:rPr>
              <a:t> </a:t>
            </a:r>
            <a:r>
              <a:rPr lang="es-ES" sz="1000" dirty="0">
                <a:latin typeface="Arial" panose="020B0604020202020204" pitchFamily="34" charset="0"/>
                <a:ea typeface="Times New Roman" panose="02020603050405020304" pitchFamily="18" charset="0"/>
              </a:rPr>
              <a:t> </a:t>
            </a:r>
          </a:p>
          <a:p>
            <a:pPr marL="0" indent="0">
              <a:buNone/>
            </a:pPr>
            <a:endParaRPr lang="es-ES" sz="105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20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ES" sz="1350" dirty="0">
              <a:latin typeface="Arial" panose="020B0604020202020204" pitchFamily="34" charset="0"/>
              <a:ea typeface="Times New Roman" panose="02020603050405020304" pitchFamily="18" charset="0"/>
            </a:endParaRPr>
          </a:p>
          <a:p>
            <a:pPr marL="0" indent="0">
              <a:buNone/>
            </a:pPr>
            <a:endParaRPr lang="es-CO" sz="1350" dirty="0"/>
          </a:p>
        </p:txBody>
      </p:sp>
    </p:spTree>
    <p:extLst>
      <p:ext uri="{BB962C8B-B14F-4D97-AF65-F5344CB8AC3E}">
        <p14:creationId xmlns:p14="http://schemas.microsoft.com/office/powerpoint/2010/main" val="4273153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p:nvPr>
        </p:nvSpPr>
        <p:spPr>
          <a:xfrm>
            <a:off x="385281" y="1999050"/>
            <a:ext cx="855837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tx1"/>
                </a:solidFill>
                <a:latin typeface="Arial Rounded MT Bold" panose="020F0704030504030204" pitchFamily="34" charset="0"/>
                <a:cs typeface="Archivo" panose="020B0604020202020204" charset="0"/>
              </a:rPr>
              <a:t>PLANEACIÓN INSTITUCIONAL</a:t>
            </a:r>
            <a:br>
              <a:rPr lang="en" sz="3200" b="1" dirty="0">
                <a:solidFill>
                  <a:schemeClr val="tx1"/>
                </a:solidFill>
                <a:latin typeface="Arial Rounded MT Bold" panose="020F0704030504030204" pitchFamily="34" charset="0"/>
                <a:cs typeface="Archivo" panose="020B0604020202020204" charset="0"/>
              </a:rPr>
            </a:br>
            <a:endParaRPr sz="3200" b="1" dirty="0">
              <a:solidFill>
                <a:schemeClr val="tx1"/>
              </a:solidFill>
              <a:latin typeface="Arial Rounded MT Bold" panose="020F0704030504030204" pitchFamily="34" charset="0"/>
              <a:cs typeface="Archivo" panose="020B06040202020202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E7A2E49C-57D7-447E-8B42-EAEB364BCB77}"/>
              </a:ext>
            </a:extLst>
          </p:cNvPr>
          <p:cNvGraphicFramePr/>
          <p:nvPr>
            <p:extLst>
              <p:ext uri="{D42A27DB-BD31-4B8C-83A1-F6EECF244321}">
                <p14:modId xmlns:p14="http://schemas.microsoft.com/office/powerpoint/2010/main" val="95331945"/>
              </p:ext>
            </p:extLst>
          </p:nvPr>
        </p:nvGraphicFramePr>
        <p:xfrm>
          <a:off x="1321980" y="1256231"/>
          <a:ext cx="6805070" cy="3085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ítulo 1">
            <a:extLst>
              <a:ext uri="{FF2B5EF4-FFF2-40B4-BE49-F238E27FC236}">
                <a16:creationId xmlns:a16="http://schemas.microsoft.com/office/drawing/2014/main" id="{5F481990-4BF8-4F5D-BECF-A7AED6FB8FAE}"/>
              </a:ext>
            </a:extLst>
          </p:cNvPr>
          <p:cNvSpPr>
            <a:spLocks noGrp="1"/>
          </p:cNvSpPr>
          <p:nvPr>
            <p:ph type="ctrTitle"/>
          </p:nvPr>
        </p:nvSpPr>
        <p:spPr>
          <a:xfrm>
            <a:off x="928874" y="509885"/>
            <a:ext cx="7762200" cy="558339"/>
          </a:xfrm>
        </p:spPr>
        <p:txBody>
          <a:bodyPr spcFirstLastPara="1" vert="horz" wrap="square" lIns="91425" tIns="91425" rIns="91425" bIns="91425" rtlCol="0" anchor="t" anchorCtr="0">
            <a:noAutofit/>
          </a:bodyPr>
          <a:lstStyle/>
          <a:p>
            <a:r>
              <a:rPr lang="es-ES" sz="2000" dirty="0">
                <a:latin typeface="Arial Rounded MT Bold" panose="020F0704030504030204" pitchFamily="34" charset="0"/>
                <a:cs typeface="Archivo" panose="020B0604020202020204" charset="0"/>
                <a:sym typeface="Arial"/>
              </a:rPr>
              <a:t>PLANEACIÓN DEL DESARROLLO TERRITORIAL Y PLANEACIÓN INSTITUCIONAL</a:t>
            </a:r>
            <a:endParaRPr lang="es-CO" sz="2000" dirty="0">
              <a:latin typeface="Arial Rounded MT Bold" panose="020F0704030504030204" pitchFamily="34" charset="0"/>
              <a:cs typeface="Archivo" panose="020B0604020202020204" charset="0"/>
              <a:sym typeface="Arial"/>
            </a:endParaRPr>
          </a:p>
        </p:txBody>
      </p:sp>
    </p:spTree>
    <p:extLst>
      <p:ext uri="{BB962C8B-B14F-4D97-AF65-F5344CB8AC3E}">
        <p14:creationId xmlns:p14="http://schemas.microsoft.com/office/powerpoint/2010/main" val="538292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p:nvPr>
        </p:nvSpPr>
        <p:spPr>
          <a:xfrm>
            <a:off x="292813" y="557006"/>
            <a:ext cx="8558373" cy="572700"/>
          </a:xfrm>
          <a:prstGeom prst="rect">
            <a:avLst/>
          </a:prstGeom>
        </p:spPr>
        <p:txBody>
          <a:bodyPr spcFirstLastPara="1" vert="horz" wrap="square" lIns="91425" tIns="91425" rIns="91425" bIns="91425" rtlCol="0" anchor="t" anchorCtr="0">
            <a:noAutofit/>
          </a:bodyPr>
          <a:lstStyle/>
          <a:p>
            <a:r>
              <a:rPr lang="en" sz="2000" dirty="0">
                <a:latin typeface="Arial Rounded MT Bold" panose="020F0704030504030204" pitchFamily="34" charset="0"/>
                <a:cs typeface="Archivo" panose="020B0604020202020204" charset="0"/>
              </a:rPr>
              <a:t>OFICINA DE PLANEACIÓN INSTITUCIONAL</a:t>
            </a:r>
            <a:endParaRPr sz="2000" dirty="0">
              <a:latin typeface="Arial Rounded MT Bold" panose="020F0704030504030204" pitchFamily="34" charset="0"/>
              <a:cs typeface="Archivo" panose="020B0604020202020204" charset="0"/>
            </a:endParaRPr>
          </a:p>
        </p:txBody>
      </p:sp>
      <p:sp>
        <p:nvSpPr>
          <p:cNvPr id="311" name="Google Shape;311;p29"/>
          <p:cNvSpPr txBox="1"/>
          <p:nvPr/>
        </p:nvSpPr>
        <p:spPr>
          <a:xfrm>
            <a:off x="1368457" y="1356374"/>
            <a:ext cx="20961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panose="020B0604020202020204" charset="0"/>
                <a:sym typeface="Archivo"/>
              </a:rPr>
              <a:t>1. Planeación Institucional</a:t>
            </a:r>
            <a:endParaRPr sz="1800" dirty="0">
              <a:solidFill>
                <a:schemeClr val="dk1"/>
              </a:solidFill>
              <a:latin typeface="Arial Rounded MT Bold" panose="020F0704030504030204" pitchFamily="34" charset="0"/>
              <a:ea typeface="Archivo"/>
              <a:cs typeface="Archivo" panose="020B0604020202020204" charset="0"/>
              <a:sym typeface="Archivo"/>
            </a:endParaRPr>
          </a:p>
        </p:txBody>
      </p:sp>
      <p:sp>
        <p:nvSpPr>
          <p:cNvPr id="313" name="Google Shape;313;p29"/>
          <p:cNvSpPr txBox="1"/>
          <p:nvPr/>
        </p:nvSpPr>
        <p:spPr>
          <a:xfrm>
            <a:off x="6163792" y="2658590"/>
            <a:ext cx="2398034"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3. Sistemas de Información</a:t>
            </a:r>
            <a:endParaRPr b="0" dirty="0">
              <a:latin typeface="Arial Rounded MT Bold" panose="020F0704030504030204" pitchFamily="34" charset="0"/>
              <a:sym typeface="Archivo"/>
            </a:endParaRPr>
          </a:p>
        </p:txBody>
      </p:sp>
      <p:sp>
        <p:nvSpPr>
          <p:cNvPr id="315" name="Google Shape;315;p29"/>
          <p:cNvSpPr txBox="1"/>
          <p:nvPr/>
        </p:nvSpPr>
        <p:spPr>
          <a:xfrm>
            <a:off x="741506" y="2638745"/>
            <a:ext cx="20961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6. Rendición de cuentas</a:t>
            </a:r>
            <a:endParaRPr b="0" dirty="0">
              <a:latin typeface="Arial Rounded MT Bold" panose="020F0704030504030204" pitchFamily="34" charset="0"/>
              <a:sym typeface="Archivo"/>
            </a:endParaRPr>
          </a:p>
        </p:txBody>
      </p:sp>
      <p:sp>
        <p:nvSpPr>
          <p:cNvPr id="316" name="Google Shape;316;p29"/>
          <p:cNvSpPr txBox="1"/>
          <p:nvPr/>
        </p:nvSpPr>
        <p:spPr>
          <a:xfrm>
            <a:off x="5711871" y="1353347"/>
            <a:ext cx="2106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panose="020B0604020202020204" charset="0"/>
                <a:sym typeface="Archivo"/>
              </a:rPr>
              <a:t>2. Banco de Proyectos</a:t>
            </a:r>
            <a:endParaRPr sz="1800" dirty="0">
              <a:solidFill>
                <a:schemeClr val="dk1"/>
              </a:solidFill>
              <a:latin typeface="Arial Rounded MT Bold" panose="020F0704030504030204" pitchFamily="34" charset="0"/>
              <a:ea typeface="Archivo"/>
              <a:cs typeface="Archivo" panose="020B0604020202020204" charset="0"/>
              <a:sym typeface="Archivo"/>
            </a:endParaRPr>
          </a:p>
        </p:txBody>
      </p:sp>
      <p:sp>
        <p:nvSpPr>
          <p:cNvPr id="319" name="Google Shape;319;p29"/>
          <p:cNvSpPr txBox="1"/>
          <p:nvPr/>
        </p:nvSpPr>
        <p:spPr>
          <a:xfrm>
            <a:off x="1038416" y="3997483"/>
            <a:ext cx="2106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panose="020B0604020202020204" charset="0"/>
                <a:sym typeface="Archivo"/>
              </a:rPr>
              <a:t>5. Sistema de Gestión de la Calidad y MIPG</a:t>
            </a:r>
            <a:endParaRPr sz="1800" dirty="0">
              <a:solidFill>
                <a:schemeClr val="dk1"/>
              </a:solidFill>
              <a:latin typeface="Arial Rounded MT Bold" panose="020F0704030504030204" pitchFamily="34" charset="0"/>
              <a:ea typeface="Archivo"/>
              <a:cs typeface="Archivo" panose="020B0604020202020204" charset="0"/>
              <a:sym typeface="Archivo"/>
            </a:endParaRPr>
          </a:p>
        </p:txBody>
      </p:sp>
      <p:sp>
        <p:nvSpPr>
          <p:cNvPr id="321" name="Google Shape;321;p29"/>
          <p:cNvSpPr txBox="1"/>
          <p:nvPr/>
        </p:nvSpPr>
        <p:spPr>
          <a:xfrm>
            <a:off x="5645144" y="3928501"/>
            <a:ext cx="2106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panose="020B0604020202020204" charset="0"/>
                <a:sym typeface="Archivo"/>
              </a:rPr>
              <a:t>4. Políticas Públicas</a:t>
            </a:r>
            <a:endParaRPr sz="1800" dirty="0">
              <a:solidFill>
                <a:schemeClr val="dk1"/>
              </a:solidFill>
              <a:latin typeface="Arial Rounded MT Bold" panose="020F0704030504030204" pitchFamily="34" charset="0"/>
              <a:ea typeface="Archivo"/>
              <a:cs typeface="Archivo" panose="020B0604020202020204" charset="0"/>
              <a:sym typeface="Archivo"/>
            </a:endParaRPr>
          </a:p>
        </p:txBody>
      </p:sp>
      <p:sp>
        <p:nvSpPr>
          <p:cNvPr id="322" name="Google Shape;322;p29"/>
          <p:cNvSpPr/>
          <p:nvPr/>
        </p:nvSpPr>
        <p:spPr>
          <a:xfrm>
            <a:off x="3203850" y="1508095"/>
            <a:ext cx="2610418" cy="2455209"/>
          </a:xfrm>
          <a:prstGeom prst="ellipse">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sp>
        <p:nvSpPr>
          <p:cNvPr id="323" name="Google Shape;323;p29"/>
          <p:cNvSpPr/>
          <p:nvPr/>
        </p:nvSpPr>
        <p:spPr>
          <a:xfrm rot="-5400000" flipH="1">
            <a:off x="4826444" y="1237375"/>
            <a:ext cx="818700" cy="818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latin typeface="Archivo" panose="020B0604020202020204" charset="0"/>
              <a:ea typeface="Hind"/>
              <a:cs typeface="Archivo" panose="020B0604020202020204" charset="0"/>
              <a:sym typeface="Hind"/>
            </a:endParaRPr>
          </a:p>
        </p:txBody>
      </p:sp>
      <p:sp>
        <p:nvSpPr>
          <p:cNvPr id="337" name="Google Shape;337;p29"/>
          <p:cNvSpPr/>
          <p:nvPr/>
        </p:nvSpPr>
        <p:spPr>
          <a:xfrm rot="5400000" flipH="1">
            <a:off x="3488756" y="3455833"/>
            <a:ext cx="818700" cy="818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sp>
        <p:nvSpPr>
          <p:cNvPr id="345" name="Google Shape;345;p29"/>
          <p:cNvSpPr/>
          <p:nvPr/>
        </p:nvSpPr>
        <p:spPr>
          <a:xfrm rot="5400000">
            <a:off x="3488769" y="1237375"/>
            <a:ext cx="818700" cy="818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a:latin typeface="Archivo" panose="020B0604020202020204" charset="0"/>
              <a:ea typeface="Hind"/>
              <a:cs typeface="Archivo" panose="020B0604020202020204" charset="0"/>
              <a:sym typeface="Hind"/>
            </a:endParaRPr>
          </a:p>
        </p:txBody>
      </p:sp>
      <p:sp>
        <p:nvSpPr>
          <p:cNvPr id="346" name="Google Shape;346;p29"/>
          <p:cNvSpPr/>
          <p:nvPr/>
        </p:nvSpPr>
        <p:spPr>
          <a:xfrm>
            <a:off x="3733279" y="1446733"/>
            <a:ext cx="329679" cy="399984"/>
          </a:xfrm>
          <a:custGeom>
            <a:avLst/>
            <a:gdLst/>
            <a:ahLst/>
            <a:cxnLst/>
            <a:rect l="l" t="t" r="r" b="b"/>
            <a:pathLst>
              <a:path w="193360" h="234595" extrusionOk="0">
                <a:moveTo>
                  <a:pt x="179530" y="146083"/>
                </a:moveTo>
                <a:lnTo>
                  <a:pt x="179530" y="88513"/>
                </a:lnTo>
                <a:cubicBezTo>
                  <a:pt x="187571" y="85682"/>
                  <a:pt x="193360" y="77963"/>
                  <a:pt x="193360" y="68958"/>
                </a:cubicBezTo>
                <a:cubicBezTo>
                  <a:pt x="193424" y="51783"/>
                  <a:pt x="173226" y="42070"/>
                  <a:pt x="159911" y="52684"/>
                </a:cubicBezTo>
                <a:lnTo>
                  <a:pt x="116878" y="25346"/>
                </a:lnTo>
                <a:cubicBezTo>
                  <a:pt x="119966" y="12610"/>
                  <a:pt x="109802" y="-191"/>
                  <a:pt x="96680" y="2"/>
                </a:cubicBezTo>
                <a:cubicBezTo>
                  <a:pt x="83558" y="-191"/>
                  <a:pt x="73395" y="12674"/>
                  <a:pt x="76482" y="25346"/>
                </a:cubicBezTo>
                <a:lnTo>
                  <a:pt x="33449" y="52684"/>
                </a:lnTo>
                <a:cubicBezTo>
                  <a:pt x="20134" y="42070"/>
                  <a:pt x="-128" y="51783"/>
                  <a:pt x="1" y="68958"/>
                </a:cubicBezTo>
                <a:cubicBezTo>
                  <a:pt x="1" y="77963"/>
                  <a:pt x="5790" y="85618"/>
                  <a:pt x="13830" y="88513"/>
                </a:cubicBezTo>
                <a:lnTo>
                  <a:pt x="13830" y="146083"/>
                </a:lnTo>
                <a:cubicBezTo>
                  <a:pt x="5790" y="148913"/>
                  <a:pt x="1" y="156632"/>
                  <a:pt x="1" y="165638"/>
                </a:cubicBezTo>
                <a:cubicBezTo>
                  <a:pt x="-64" y="182812"/>
                  <a:pt x="20134" y="192525"/>
                  <a:pt x="33449" y="181912"/>
                </a:cubicBezTo>
                <a:lnTo>
                  <a:pt x="76482" y="209249"/>
                </a:lnTo>
                <a:cubicBezTo>
                  <a:pt x="73395" y="221986"/>
                  <a:pt x="83558" y="234786"/>
                  <a:pt x="96680" y="234593"/>
                </a:cubicBezTo>
                <a:cubicBezTo>
                  <a:pt x="109802" y="234786"/>
                  <a:pt x="119966" y="221921"/>
                  <a:pt x="116878" y="209249"/>
                </a:cubicBezTo>
                <a:lnTo>
                  <a:pt x="159911" y="181912"/>
                </a:lnTo>
                <a:cubicBezTo>
                  <a:pt x="173226" y="192525"/>
                  <a:pt x="193488" y="182812"/>
                  <a:pt x="193360" y="165638"/>
                </a:cubicBezTo>
                <a:cubicBezTo>
                  <a:pt x="193360" y="156632"/>
                  <a:pt x="187571" y="148978"/>
                  <a:pt x="179530" y="146147"/>
                </a:cubicBezTo>
                <a:lnTo>
                  <a:pt x="179530" y="146147"/>
                </a:lnTo>
                <a:close/>
                <a:moveTo>
                  <a:pt x="151613" y="165702"/>
                </a:moveTo>
                <a:cubicBezTo>
                  <a:pt x="151613" y="167310"/>
                  <a:pt x="151806" y="168854"/>
                  <a:pt x="152128" y="170397"/>
                </a:cubicBezTo>
                <a:lnTo>
                  <a:pt x="108966" y="197864"/>
                </a:lnTo>
                <a:cubicBezTo>
                  <a:pt x="107229" y="196513"/>
                  <a:pt x="105235" y="195420"/>
                  <a:pt x="103113" y="194648"/>
                </a:cubicBezTo>
                <a:lnTo>
                  <a:pt x="103113" y="136820"/>
                </a:lnTo>
                <a:cubicBezTo>
                  <a:pt x="112697" y="133604"/>
                  <a:pt x="118936" y="122733"/>
                  <a:pt x="116428" y="112570"/>
                </a:cubicBezTo>
                <a:lnTo>
                  <a:pt x="159589" y="85103"/>
                </a:lnTo>
                <a:cubicBezTo>
                  <a:pt x="161326" y="86454"/>
                  <a:pt x="163320" y="87612"/>
                  <a:pt x="165443" y="88320"/>
                </a:cubicBezTo>
                <a:lnTo>
                  <a:pt x="165443" y="146147"/>
                </a:lnTo>
                <a:cubicBezTo>
                  <a:pt x="157402" y="148978"/>
                  <a:pt x="151613" y="156696"/>
                  <a:pt x="151613" y="165766"/>
                </a:cubicBezTo>
                <a:lnTo>
                  <a:pt x="151613" y="165766"/>
                </a:lnTo>
                <a:close/>
                <a:moveTo>
                  <a:pt x="27274" y="146083"/>
                </a:moveTo>
                <a:lnTo>
                  <a:pt x="27274" y="88255"/>
                </a:lnTo>
                <a:cubicBezTo>
                  <a:pt x="29397" y="87483"/>
                  <a:pt x="31391" y="86390"/>
                  <a:pt x="33128" y="85039"/>
                </a:cubicBezTo>
                <a:lnTo>
                  <a:pt x="76289" y="112505"/>
                </a:lnTo>
                <a:cubicBezTo>
                  <a:pt x="73781" y="122733"/>
                  <a:pt x="80020" y="133540"/>
                  <a:pt x="89605" y="136756"/>
                </a:cubicBezTo>
                <a:lnTo>
                  <a:pt x="89605" y="194583"/>
                </a:lnTo>
                <a:cubicBezTo>
                  <a:pt x="87482" y="195355"/>
                  <a:pt x="85488" y="196449"/>
                  <a:pt x="83751" y="197800"/>
                </a:cubicBezTo>
                <a:lnTo>
                  <a:pt x="40589" y="170333"/>
                </a:lnTo>
                <a:cubicBezTo>
                  <a:pt x="43098" y="160106"/>
                  <a:pt x="36859" y="149299"/>
                  <a:pt x="27274" y="146083"/>
                </a:cubicBezTo>
                <a:lnTo>
                  <a:pt x="27274" y="146083"/>
                </a:lnTo>
                <a:close/>
                <a:moveTo>
                  <a:pt x="109223" y="36860"/>
                </a:moveTo>
                <a:lnTo>
                  <a:pt x="152256" y="64262"/>
                </a:lnTo>
                <a:cubicBezTo>
                  <a:pt x="151549" y="67221"/>
                  <a:pt x="151549" y="70630"/>
                  <a:pt x="152256" y="73589"/>
                </a:cubicBezTo>
                <a:lnTo>
                  <a:pt x="109223" y="100991"/>
                </a:lnTo>
                <a:cubicBezTo>
                  <a:pt x="102148" y="95138"/>
                  <a:pt x="90827" y="95138"/>
                  <a:pt x="83687" y="100991"/>
                </a:cubicBezTo>
                <a:lnTo>
                  <a:pt x="40654" y="73589"/>
                </a:lnTo>
                <a:cubicBezTo>
                  <a:pt x="41361" y="70630"/>
                  <a:pt x="41361" y="67221"/>
                  <a:pt x="40654" y="64262"/>
                </a:cubicBezTo>
                <a:lnTo>
                  <a:pt x="83687" y="36860"/>
                </a:lnTo>
                <a:cubicBezTo>
                  <a:pt x="90762" y="42713"/>
                  <a:pt x="102083" y="42713"/>
                  <a:pt x="109223" y="36860"/>
                </a:cubicBezTo>
                <a:lnTo>
                  <a:pt x="109223" y="368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47" name="Google Shape;347;p29"/>
          <p:cNvSpPr/>
          <p:nvPr/>
        </p:nvSpPr>
        <p:spPr>
          <a:xfrm rot="-5400000">
            <a:off x="4826444" y="3455833"/>
            <a:ext cx="818700" cy="81870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sp>
        <p:nvSpPr>
          <p:cNvPr id="349" name="Google Shape;349;p29"/>
          <p:cNvSpPr/>
          <p:nvPr/>
        </p:nvSpPr>
        <p:spPr>
          <a:xfrm rot="-2700000" flipH="1">
            <a:off x="5345554" y="2466830"/>
            <a:ext cx="818830" cy="81883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grpSp>
        <p:nvGrpSpPr>
          <p:cNvPr id="350" name="Google Shape;350;p29"/>
          <p:cNvGrpSpPr/>
          <p:nvPr/>
        </p:nvGrpSpPr>
        <p:grpSpPr>
          <a:xfrm>
            <a:off x="5590134" y="2669464"/>
            <a:ext cx="329669" cy="413379"/>
            <a:chOff x="6316849" y="2657106"/>
            <a:chExt cx="187312" cy="234848"/>
          </a:xfrm>
        </p:grpSpPr>
        <p:sp>
          <p:nvSpPr>
            <p:cNvPr id="351" name="Google Shape;351;p29"/>
            <p:cNvSpPr/>
            <p:nvPr/>
          </p:nvSpPr>
          <p:spPr>
            <a:xfrm>
              <a:off x="6366106" y="2657106"/>
              <a:ext cx="41229" cy="48371"/>
            </a:xfrm>
            <a:custGeom>
              <a:avLst/>
              <a:gdLst/>
              <a:ahLst/>
              <a:cxnLst/>
              <a:rect l="l" t="t" r="r" b="b"/>
              <a:pathLst>
                <a:path w="41229" h="48371" extrusionOk="0">
                  <a:moveTo>
                    <a:pt x="29862" y="39238"/>
                  </a:moveTo>
                  <a:cubicBezTo>
                    <a:pt x="49095" y="29396"/>
                    <a:pt x="42534" y="322"/>
                    <a:pt x="20599" y="0"/>
                  </a:cubicBezTo>
                  <a:cubicBezTo>
                    <a:pt x="-4230" y="707"/>
                    <a:pt x="-7703" y="35121"/>
                    <a:pt x="16161" y="40975"/>
                  </a:cubicBezTo>
                  <a:lnTo>
                    <a:pt x="17062" y="48372"/>
                  </a:lnTo>
                  <a:lnTo>
                    <a:pt x="30955" y="48372"/>
                  </a:lnTo>
                  <a:lnTo>
                    <a:pt x="29798" y="392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52" name="Google Shape;352;p29"/>
            <p:cNvSpPr/>
            <p:nvPr/>
          </p:nvSpPr>
          <p:spPr>
            <a:xfrm>
              <a:off x="6393459" y="2801579"/>
              <a:ext cx="16402" cy="19812"/>
            </a:xfrm>
            <a:custGeom>
              <a:avLst/>
              <a:gdLst/>
              <a:ahLst/>
              <a:cxnLst/>
              <a:rect l="l" t="t" r="r" b="b"/>
              <a:pathLst>
                <a:path w="16402" h="19812" extrusionOk="0">
                  <a:moveTo>
                    <a:pt x="64" y="0"/>
                  </a:moveTo>
                  <a:lnTo>
                    <a:pt x="1994" y="15631"/>
                  </a:lnTo>
                  <a:cubicBezTo>
                    <a:pt x="6175" y="17239"/>
                    <a:pt x="10742" y="18718"/>
                    <a:pt x="16403" y="19812"/>
                  </a:cubicBezTo>
                  <a:lnTo>
                    <a:pt x="14602" y="5275"/>
                  </a:lnTo>
                  <a:cubicBezTo>
                    <a:pt x="10163" y="4117"/>
                    <a:pt x="6497" y="2637"/>
                    <a:pt x="2702" y="1158"/>
                  </a:cubicBezTo>
                  <a:cubicBezTo>
                    <a:pt x="1801" y="772"/>
                    <a:pt x="901" y="450"/>
                    <a:pt x="0" y="64"/>
                  </a:cubicBezTo>
                  <a:lnTo>
                    <a:pt x="0" y="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53" name="Google Shape;353;p29"/>
            <p:cNvSpPr/>
            <p:nvPr/>
          </p:nvSpPr>
          <p:spPr>
            <a:xfrm>
              <a:off x="6316849" y="2705414"/>
              <a:ext cx="76481" cy="96293"/>
            </a:xfrm>
            <a:custGeom>
              <a:avLst/>
              <a:gdLst/>
              <a:ahLst/>
              <a:cxnLst/>
              <a:rect l="l" t="t" r="r" b="b"/>
              <a:pathLst>
                <a:path w="76481" h="96293" extrusionOk="0">
                  <a:moveTo>
                    <a:pt x="0" y="0"/>
                  </a:moveTo>
                  <a:lnTo>
                    <a:pt x="35121" y="43933"/>
                  </a:lnTo>
                  <a:lnTo>
                    <a:pt x="35121" y="89925"/>
                  </a:lnTo>
                  <a:lnTo>
                    <a:pt x="42068" y="89925"/>
                  </a:lnTo>
                  <a:cubicBezTo>
                    <a:pt x="58857" y="89925"/>
                    <a:pt x="68184" y="93013"/>
                    <a:pt x="76482" y="96294"/>
                  </a:cubicBezTo>
                  <a:lnTo>
                    <a:pt x="66190" y="64"/>
                  </a:lnTo>
                  <a:lnTo>
                    <a:pt x="0" y="6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54" name="Google Shape;354;p29"/>
            <p:cNvSpPr/>
            <p:nvPr/>
          </p:nvSpPr>
          <p:spPr>
            <a:xfrm>
              <a:off x="6397061" y="2705414"/>
              <a:ext cx="107100" cy="103767"/>
            </a:xfrm>
            <a:custGeom>
              <a:avLst/>
              <a:gdLst/>
              <a:ahLst/>
              <a:cxnLst/>
              <a:rect l="l" t="t" r="r" b="b"/>
              <a:pathLst>
                <a:path w="107100" h="103767" extrusionOk="0">
                  <a:moveTo>
                    <a:pt x="107100" y="27531"/>
                  </a:moveTo>
                  <a:lnTo>
                    <a:pt x="107100" y="0"/>
                  </a:lnTo>
                  <a:lnTo>
                    <a:pt x="0" y="0"/>
                  </a:lnTo>
                  <a:lnTo>
                    <a:pt x="10935" y="101440"/>
                  </a:lnTo>
                  <a:cubicBezTo>
                    <a:pt x="28046" y="105942"/>
                    <a:pt x="49916" y="103562"/>
                    <a:pt x="63038" y="97323"/>
                  </a:cubicBezTo>
                  <a:cubicBezTo>
                    <a:pt x="72172" y="93656"/>
                    <a:pt x="81563" y="89925"/>
                    <a:pt x="100153" y="89925"/>
                  </a:cubicBezTo>
                  <a:lnTo>
                    <a:pt x="107036" y="89925"/>
                  </a:lnTo>
                  <a:lnTo>
                    <a:pt x="107036" y="69149"/>
                  </a:lnTo>
                  <a:lnTo>
                    <a:pt x="79505" y="69149"/>
                  </a:lnTo>
                  <a:lnTo>
                    <a:pt x="79505" y="55062"/>
                  </a:lnTo>
                  <a:lnTo>
                    <a:pt x="107036" y="55062"/>
                  </a:lnTo>
                  <a:lnTo>
                    <a:pt x="107036" y="41618"/>
                  </a:lnTo>
                  <a:lnTo>
                    <a:pt x="79505" y="41618"/>
                  </a:lnTo>
                  <a:lnTo>
                    <a:pt x="79505" y="27531"/>
                  </a:lnTo>
                  <a:lnTo>
                    <a:pt x="107036" y="275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355" name="Google Shape;355;p29"/>
            <p:cNvSpPr/>
            <p:nvPr/>
          </p:nvSpPr>
          <p:spPr>
            <a:xfrm>
              <a:off x="6352549" y="2808783"/>
              <a:ext cx="151612" cy="83171"/>
            </a:xfrm>
            <a:custGeom>
              <a:avLst/>
              <a:gdLst/>
              <a:ahLst/>
              <a:cxnLst/>
              <a:rect l="l" t="t" r="r" b="b"/>
              <a:pathLst>
                <a:path w="151612" h="83171" extrusionOk="0">
                  <a:moveTo>
                    <a:pt x="48308" y="35507"/>
                  </a:moveTo>
                  <a:lnTo>
                    <a:pt x="43162" y="8169"/>
                  </a:lnTo>
                  <a:cubicBezTo>
                    <a:pt x="41682" y="7590"/>
                    <a:pt x="40203" y="7012"/>
                    <a:pt x="38788" y="6432"/>
                  </a:cubicBezTo>
                  <a:cubicBezTo>
                    <a:pt x="30554" y="3152"/>
                    <a:pt x="22771" y="0"/>
                    <a:pt x="6883" y="0"/>
                  </a:cubicBezTo>
                  <a:lnTo>
                    <a:pt x="0" y="0"/>
                  </a:lnTo>
                  <a:lnTo>
                    <a:pt x="0" y="83172"/>
                  </a:lnTo>
                  <a:lnTo>
                    <a:pt x="151613" y="83172"/>
                  </a:lnTo>
                  <a:lnTo>
                    <a:pt x="151613" y="0"/>
                  </a:lnTo>
                  <a:lnTo>
                    <a:pt x="144730" y="0"/>
                  </a:lnTo>
                  <a:cubicBezTo>
                    <a:pt x="128842" y="0"/>
                    <a:pt x="121059" y="3152"/>
                    <a:pt x="112825" y="6432"/>
                  </a:cubicBezTo>
                  <a:cubicBezTo>
                    <a:pt x="99188" y="12865"/>
                    <a:pt x="77511" y="16081"/>
                    <a:pt x="57570" y="12350"/>
                  </a:cubicBezTo>
                  <a:lnTo>
                    <a:pt x="61944" y="33770"/>
                  </a:lnTo>
                  <a:lnTo>
                    <a:pt x="48243" y="355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sp>
        <p:nvSpPr>
          <p:cNvPr id="356" name="Google Shape;356;p29"/>
          <p:cNvSpPr/>
          <p:nvPr/>
        </p:nvSpPr>
        <p:spPr>
          <a:xfrm rot="2700000">
            <a:off x="2979616" y="2466830"/>
            <a:ext cx="818830" cy="818830"/>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Hind"/>
              <a:cs typeface="Archivo" panose="020B0604020202020204" charset="0"/>
              <a:sym typeface="Hind"/>
            </a:endParaRPr>
          </a:p>
        </p:txBody>
      </p:sp>
      <p:grpSp>
        <p:nvGrpSpPr>
          <p:cNvPr id="55" name="Google Shape;378;p30"/>
          <p:cNvGrpSpPr/>
          <p:nvPr/>
        </p:nvGrpSpPr>
        <p:grpSpPr>
          <a:xfrm>
            <a:off x="3176100" y="2670995"/>
            <a:ext cx="406100" cy="449910"/>
            <a:chOff x="4728744" y="1203246"/>
            <a:chExt cx="179722" cy="234784"/>
          </a:xfrm>
        </p:grpSpPr>
        <p:sp>
          <p:nvSpPr>
            <p:cNvPr id="56" name="Google Shape;379;p30"/>
            <p:cNvSpPr/>
            <p:nvPr/>
          </p:nvSpPr>
          <p:spPr>
            <a:xfrm>
              <a:off x="4846071" y="1320638"/>
              <a:ext cx="14087" cy="20712"/>
            </a:xfrm>
            <a:custGeom>
              <a:avLst/>
              <a:gdLst/>
              <a:ahLst/>
              <a:cxnLst/>
              <a:rect l="l" t="t" r="r" b="b"/>
              <a:pathLst>
                <a:path w="14087" h="20712" extrusionOk="0">
                  <a:moveTo>
                    <a:pt x="7076" y="20712"/>
                  </a:moveTo>
                  <a:cubicBezTo>
                    <a:pt x="10935" y="20712"/>
                    <a:pt x="14087" y="17625"/>
                    <a:pt x="14087" y="13830"/>
                  </a:cubicBezTo>
                  <a:lnTo>
                    <a:pt x="14087" y="0"/>
                  </a:lnTo>
                  <a:lnTo>
                    <a:pt x="0" y="0"/>
                  </a:lnTo>
                  <a:lnTo>
                    <a:pt x="0" y="13830"/>
                  </a:lnTo>
                  <a:cubicBezTo>
                    <a:pt x="0" y="17625"/>
                    <a:pt x="3152" y="20712"/>
                    <a:pt x="7011" y="20712"/>
                  </a:cubicBezTo>
                  <a:lnTo>
                    <a:pt x="7011" y="20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57" name="Google Shape;380;p30"/>
            <p:cNvSpPr/>
            <p:nvPr/>
          </p:nvSpPr>
          <p:spPr>
            <a:xfrm>
              <a:off x="4846136" y="1293171"/>
              <a:ext cx="14087" cy="14087"/>
            </a:xfrm>
            <a:custGeom>
              <a:avLst/>
              <a:gdLst/>
              <a:ahLst/>
              <a:cxnLst/>
              <a:rect l="l" t="t" r="r" b="b"/>
              <a:pathLst>
                <a:path w="14087" h="14087" extrusionOk="0">
                  <a:moveTo>
                    <a:pt x="0" y="0"/>
                  </a:moveTo>
                  <a:lnTo>
                    <a:pt x="14087" y="0"/>
                  </a:lnTo>
                  <a:lnTo>
                    <a:pt x="14087"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58" name="Google Shape;381;p30"/>
            <p:cNvSpPr/>
            <p:nvPr/>
          </p:nvSpPr>
          <p:spPr>
            <a:xfrm>
              <a:off x="4770619" y="1383612"/>
              <a:ext cx="26694" cy="20197"/>
            </a:xfrm>
            <a:custGeom>
              <a:avLst/>
              <a:gdLst/>
              <a:ahLst/>
              <a:cxnLst/>
              <a:rect l="l" t="t" r="r" b="b"/>
              <a:pathLst>
                <a:path w="26694" h="20197" extrusionOk="0">
                  <a:moveTo>
                    <a:pt x="4117" y="0"/>
                  </a:moveTo>
                  <a:lnTo>
                    <a:pt x="0" y="10099"/>
                  </a:lnTo>
                  <a:lnTo>
                    <a:pt x="4117" y="20198"/>
                  </a:lnTo>
                  <a:lnTo>
                    <a:pt x="22578" y="20198"/>
                  </a:lnTo>
                  <a:lnTo>
                    <a:pt x="26695" y="10099"/>
                  </a:lnTo>
                  <a:lnTo>
                    <a:pt x="22578" y="0"/>
                  </a:lnTo>
                  <a:lnTo>
                    <a:pt x="411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59" name="Google Shape;382;p30"/>
            <p:cNvSpPr/>
            <p:nvPr/>
          </p:nvSpPr>
          <p:spPr>
            <a:xfrm>
              <a:off x="4728744" y="1224666"/>
              <a:ext cx="179722" cy="213364"/>
            </a:xfrm>
            <a:custGeom>
              <a:avLst/>
              <a:gdLst/>
              <a:ahLst/>
              <a:cxnLst/>
              <a:rect l="l" t="t" r="r" b="b"/>
              <a:pathLst>
                <a:path w="179722" h="213364" extrusionOk="0">
                  <a:moveTo>
                    <a:pt x="151613" y="0"/>
                  </a:moveTo>
                  <a:lnTo>
                    <a:pt x="151613" y="34221"/>
                  </a:lnTo>
                  <a:lnTo>
                    <a:pt x="27531" y="34221"/>
                  </a:lnTo>
                  <a:lnTo>
                    <a:pt x="27531" y="0"/>
                  </a:lnTo>
                  <a:lnTo>
                    <a:pt x="0" y="0"/>
                  </a:lnTo>
                  <a:lnTo>
                    <a:pt x="0" y="213364"/>
                  </a:lnTo>
                  <a:lnTo>
                    <a:pt x="179722" y="213364"/>
                  </a:lnTo>
                  <a:lnTo>
                    <a:pt x="179722" y="0"/>
                  </a:lnTo>
                  <a:lnTo>
                    <a:pt x="151613" y="0"/>
                  </a:lnTo>
                  <a:close/>
                  <a:moveTo>
                    <a:pt x="103305" y="55062"/>
                  </a:moveTo>
                  <a:lnTo>
                    <a:pt x="144859" y="55062"/>
                  </a:lnTo>
                  <a:lnTo>
                    <a:pt x="144859" y="110316"/>
                  </a:lnTo>
                  <a:cubicBezTo>
                    <a:pt x="143701" y="137783"/>
                    <a:pt x="104399" y="137783"/>
                    <a:pt x="103305" y="110316"/>
                  </a:cubicBezTo>
                  <a:lnTo>
                    <a:pt x="103305" y="55062"/>
                  </a:lnTo>
                  <a:close/>
                  <a:moveTo>
                    <a:pt x="27531" y="55062"/>
                  </a:moveTo>
                  <a:lnTo>
                    <a:pt x="75838" y="55062"/>
                  </a:lnTo>
                  <a:lnTo>
                    <a:pt x="75838" y="69149"/>
                  </a:lnTo>
                  <a:lnTo>
                    <a:pt x="27531" y="69149"/>
                  </a:lnTo>
                  <a:lnTo>
                    <a:pt x="27531" y="55062"/>
                  </a:lnTo>
                  <a:close/>
                  <a:moveTo>
                    <a:pt x="27531" y="82528"/>
                  </a:moveTo>
                  <a:lnTo>
                    <a:pt x="75838" y="82528"/>
                  </a:lnTo>
                  <a:lnTo>
                    <a:pt x="75838" y="96615"/>
                  </a:lnTo>
                  <a:lnTo>
                    <a:pt x="27531" y="96615"/>
                  </a:lnTo>
                  <a:lnTo>
                    <a:pt x="27531" y="82528"/>
                  </a:lnTo>
                  <a:close/>
                  <a:moveTo>
                    <a:pt x="27531" y="110059"/>
                  </a:moveTo>
                  <a:lnTo>
                    <a:pt x="75838" y="110059"/>
                  </a:lnTo>
                  <a:lnTo>
                    <a:pt x="75838" y="124146"/>
                  </a:lnTo>
                  <a:lnTo>
                    <a:pt x="27531" y="124146"/>
                  </a:lnTo>
                  <a:lnTo>
                    <a:pt x="27531" y="110059"/>
                  </a:lnTo>
                  <a:close/>
                  <a:moveTo>
                    <a:pt x="73716" y="193231"/>
                  </a:moveTo>
                  <a:lnTo>
                    <a:pt x="36794" y="193231"/>
                  </a:lnTo>
                  <a:lnTo>
                    <a:pt x="27081" y="169366"/>
                  </a:lnTo>
                  <a:lnTo>
                    <a:pt x="36794" y="145502"/>
                  </a:lnTo>
                  <a:lnTo>
                    <a:pt x="73716" y="145502"/>
                  </a:lnTo>
                  <a:lnTo>
                    <a:pt x="83429" y="169366"/>
                  </a:lnTo>
                  <a:lnTo>
                    <a:pt x="73716" y="193231"/>
                  </a:lnTo>
                  <a:close/>
                  <a:moveTo>
                    <a:pt x="151613" y="193231"/>
                  </a:moveTo>
                  <a:lnTo>
                    <a:pt x="103305" y="193231"/>
                  </a:lnTo>
                  <a:lnTo>
                    <a:pt x="103305" y="179144"/>
                  </a:lnTo>
                  <a:lnTo>
                    <a:pt x="151613" y="179144"/>
                  </a:lnTo>
                  <a:lnTo>
                    <a:pt x="151613" y="193231"/>
                  </a:lnTo>
                  <a:close/>
                  <a:moveTo>
                    <a:pt x="151613" y="165700"/>
                  </a:moveTo>
                  <a:lnTo>
                    <a:pt x="103305" y="165700"/>
                  </a:lnTo>
                  <a:lnTo>
                    <a:pt x="103305" y="151613"/>
                  </a:lnTo>
                  <a:lnTo>
                    <a:pt x="151613" y="151613"/>
                  </a:lnTo>
                  <a:lnTo>
                    <a:pt x="151613" y="1657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0" name="Google Shape;383;p30"/>
            <p:cNvSpPr/>
            <p:nvPr/>
          </p:nvSpPr>
          <p:spPr>
            <a:xfrm>
              <a:off x="4770362" y="1203246"/>
              <a:ext cx="96615" cy="41617"/>
            </a:xfrm>
            <a:custGeom>
              <a:avLst/>
              <a:gdLst/>
              <a:ahLst/>
              <a:cxnLst/>
              <a:rect l="l" t="t" r="r" b="b"/>
              <a:pathLst>
                <a:path w="96615" h="41617" extrusionOk="0">
                  <a:moveTo>
                    <a:pt x="96551" y="14087"/>
                  </a:moveTo>
                  <a:lnTo>
                    <a:pt x="75774" y="14087"/>
                  </a:lnTo>
                  <a:lnTo>
                    <a:pt x="75774" y="0"/>
                  </a:lnTo>
                  <a:lnTo>
                    <a:pt x="20777" y="0"/>
                  </a:lnTo>
                  <a:lnTo>
                    <a:pt x="20777" y="14087"/>
                  </a:lnTo>
                  <a:lnTo>
                    <a:pt x="0" y="14087"/>
                  </a:lnTo>
                  <a:lnTo>
                    <a:pt x="0" y="41618"/>
                  </a:lnTo>
                  <a:lnTo>
                    <a:pt x="96615" y="41618"/>
                  </a:lnTo>
                  <a:lnTo>
                    <a:pt x="96615"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grpSp>
        <p:nvGrpSpPr>
          <p:cNvPr id="61" name="Google Shape;626;p38"/>
          <p:cNvGrpSpPr/>
          <p:nvPr/>
        </p:nvGrpSpPr>
        <p:grpSpPr>
          <a:xfrm>
            <a:off x="5038616" y="1434407"/>
            <a:ext cx="423832" cy="374230"/>
            <a:chOff x="7760546" y="4411168"/>
            <a:chExt cx="234784" cy="207318"/>
          </a:xfrm>
        </p:grpSpPr>
        <p:sp>
          <p:nvSpPr>
            <p:cNvPr id="62" name="Google Shape;627;p38"/>
            <p:cNvSpPr/>
            <p:nvPr/>
          </p:nvSpPr>
          <p:spPr>
            <a:xfrm>
              <a:off x="7898844" y="4516725"/>
              <a:ext cx="54997" cy="32612"/>
            </a:xfrm>
            <a:custGeom>
              <a:avLst/>
              <a:gdLst/>
              <a:ahLst/>
              <a:cxnLst/>
              <a:rect l="l" t="t" r="r" b="b"/>
              <a:pathLst>
                <a:path w="54997" h="32612" extrusionOk="0">
                  <a:moveTo>
                    <a:pt x="54933" y="5532"/>
                  </a:moveTo>
                  <a:lnTo>
                    <a:pt x="44641" y="13830"/>
                  </a:lnTo>
                  <a:lnTo>
                    <a:pt x="27466" y="0"/>
                  </a:lnTo>
                  <a:lnTo>
                    <a:pt x="10292" y="13830"/>
                  </a:lnTo>
                  <a:lnTo>
                    <a:pt x="0" y="5532"/>
                  </a:lnTo>
                  <a:lnTo>
                    <a:pt x="0" y="32613"/>
                  </a:lnTo>
                  <a:lnTo>
                    <a:pt x="54997" y="32613"/>
                  </a:lnTo>
                  <a:lnTo>
                    <a:pt x="54997" y="55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3" name="Google Shape;628;p38"/>
            <p:cNvSpPr/>
            <p:nvPr/>
          </p:nvSpPr>
          <p:spPr>
            <a:xfrm>
              <a:off x="7898715" y="4480253"/>
              <a:ext cx="54997" cy="32612"/>
            </a:xfrm>
            <a:custGeom>
              <a:avLst/>
              <a:gdLst/>
              <a:ahLst/>
              <a:cxnLst/>
              <a:rect l="l" t="t" r="r" b="b"/>
              <a:pathLst>
                <a:path w="54997" h="32612" extrusionOk="0">
                  <a:moveTo>
                    <a:pt x="27531" y="18783"/>
                  </a:moveTo>
                  <a:lnTo>
                    <a:pt x="44706" y="32613"/>
                  </a:lnTo>
                  <a:lnTo>
                    <a:pt x="54997" y="24315"/>
                  </a:lnTo>
                  <a:lnTo>
                    <a:pt x="54997" y="0"/>
                  </a:lnTo>
                  <a:lnTo>
                    <a:pt x="0" y="0"/>
                  </a:lnTo>
                  <a:lnTo>
                    <a:pt x="0" y="24315"/>
                  </a:lnTo>
                  <a:lnTo>
                    <a:pt x="10292" y="32613"/>
                  </a:lnTo>
                  <a:lnTo>
                    <a:pt x="27467" y="187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4" name="Google Shape;629;p38"/>
            <p:cNvSpPr/>
            <p:nvPr/>
          </p:nvSpPr>
          <p:spPr>
            <a:xfrm>
              <a:off x="7760546" y="4439278"/>
              <a:ext cx="234784" cy="151612"/>
            </a:xfrm>
            <a:custGeom>
              <a:avLst/>
              <a:gdLst/>
              <a:ahLst/>
              <a:cxnLst/>
              <a:rect l="l" t="t" r="r" b="b"/>
              <a:pathLst>
                <a:path w="234784" h="151612" extrusionOk="0">
                  <a:moveTo>
                    <a:pt x="0" y="0"/>
                  </a:moveTo>
                  <a:lnTo>
                    <a:pt x="0" y="151613"/>
                  </a:lnTo>
                  <a:lnTo>
                    <a:pt x="234784" y="151613"/>
                  </a:lnTo>
                  <a:lnTo>
                    <a:pt x="234784" y="0"/>
                  </a:lnTo>
                  <a:lnTo>
                    <a:pt x="0" y="0"/>
                  </a:lnTo>
                  <a:close/>
                  <a:moveTo>
                    <a:pt x="41618" y="124146"/>
                  </a:moveTo>
                  <a:lnTo>
                    <a:pt x="27531" y="124146"/>
                  </a:lnTo>
                  <a:lnTo>
                    <a:pt x="27531" y="110059"/>
                  </a:lnTo>
                  <a:lnTo>
                    <a:pt x="41618" y="110059"/>
                  </a:lnTo>
                  <a:lnTo>
                    <a:pt x="41618" y="124146"/>
                  </a:lnTo>
                  <a:close/>
                  <a:moveTo>
                    <a:pt x="41618" y="96615"/>
                  </a:moveTo>
                  <a:lnTo>
                    <a:pt x="27531" y="96615"/>
                  </a:lnTo>
                  <a:lnTo>
                    <a:pt x="27531" y="82528"/>
                  </a:lnTo>
                  <a:lnTo>
                    <a:pt x="41618" y="82528"/>
                  </a:lnTo>
                  <a:lnTo>
                    <a:pt x="41618" y="96615"/>
                  </a:lnTo>
                  <a:close/>
                  <a:moveTo>
                    <a:pt x="69084" y="124146"/>
                  </a:moveTo>
                  <a:lnTo>
                    <a:pt x="54997" y="124146"/>
                  </a:lnTo>
                  <a:lnTo>
                    <a:pt x="54997" y="110059"/>
                  </a:lnTo>
                  <a:lnTo>
                    <a:pt x="69084" y="110059"/>
                  </a:lnTo>
                  <a:lnTo>
                    <a:pt x="69084" y="124146"/>
                  </a:lnTo>
                  <a:close/>
                  <a:moveTo>
                    <a:pt x="69084" y="96615"/>
                  </a:moveTo>
                  <a:lnTo>
                    <a:pt x="54997" y="96615"/>
                  </a:lnTo>
                  <a:lnTo>
                    <a:pt x="54997" y="82528"/>
                  </a:lnTo>
                  <a:lnTo>
                    <a:pt x="69084" y="82528"/>
                  </a:lnTo>
                  <a:lnTo>
                    <a:pt x="69084" y="96615"/>
                  </a:lnTo>
                  <a:close/>
                  <a:moveTo>
                    <a:pt x="97258" y="124146"/>
                  </a:moveTo>
                  <a:lnTo>
                    <a:pt x="83171" y="124146"/>
                  </a:lnTo>
                  <a:lnTo>
                    <a:pt x="83171" y="110059"/>
                  </a:lnTo>
                  <a:lnTo>
                    <a:pt x="97258" y="110059"/>
                  </a:lnTo>
                  <a:lnTo>
                    <a:pt x="97258" y="124146"/>
                  </a:lnTo>
                  <a:close/>
                  <a:moveTo>
                    <a:pt x="97258" y="96615"/>
                  </a:moveTo>
                  <a:lnTo>
                    <a:pt x="83171" y="96615"/>
                  </a:lnTo>
                  <a:lnTo>
                    <a:pt x="83171" y="82528"/>
                  </a:lnTo>
                  <a:lnTo>
                    <a:pt x="97258" y="82528"/>
                  </a:lnTo>
                  <a:lnTo>
                    <a:pt x="97258" y="96615"/>
                  </a:lnTo>
                  <a:close/>
                  <a:moveTo>
                    <a:pt x="96615" y="69084"/>
                  </a:moveTo>
                  <a:lnTo>
                    <a:pt x="27531" y="69084"/>
                  </a:lnTo>
                  <a:lnTo>
                    <a:pt x="27531" y="54997"/>
                  </a:lnTo>
                  <a:lnTo>
                    <a:pt x="96615" y="54997"/>
                  </a:lnTo>
                  <a:lnTo>
                    <a:pt x="96615" y="69084"/>
                  </a:lnTo>
                  <a:close/>
                  <a:moveTo>
                    <a:pt x="96615" y="41618"/>
                  </a:moveTo>
                  <a:lnTo>
                    <a:pt x="27531" y="41618"/>
                  </a:lnTo>
                  <a:lnTo>
                    <a:pt x="27531" y="27531"/>
                  </a:lnTo>
                  <a:lnTo>
                    <a:pt x="96615" y="27531"/>
                  </a:lnTo>
                  <a:lnTo>
                    <a:pt x="96615" y="41618"/>
                  </a:lnTo>
                  <a:close/>
                  <a:moveTo>
                    <a:pt x="207253" y="124146"/>
                  </a:moveTo>
                  <a:lnTo>
                    <a:pt x="124082" y="124146"/>
                  </a:lnTo>
                  <a:lnTo>
                    <a:pt x="124082" y="27531"/>
                  </a:lnTo>
                  <a:lnTo>
                    <a:pt x="207253" y="27531"/>
                  </a:lnTo>
                  <a:lnTo>
                    <a:pt x="207253" y="1241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5" name="Google Shape;630;p38"/>
            <p:cNvSpPr/>
            <p:nvPr/>
          </p:nvSpPr>
          <p:spPr>
            <a:xfrm>
              <a:off x="7781387" y="4604399"/>
              <a:ext cx="41553" cy="14087"/>
            </a:xfrm>
            <a:custGeom>
              <a:avLst/>
              <a:gdLst/>
              <a:ahLst/>
              <a:cxnLst/>
              <a:rect l="l" t="t" r="r" b="b"/>
              <a:pathLst>
                <a:path w="41553" h="14087" extrusionOk="0">
                  <a:moveTo>
                    <a:pt x="0" y="0"/>
                  </a:moveTo>
                  <a:lnTo>
                    <a:pt x="41554" y="0"/>
                  </a:lnTo>
                  <a:lnTo>
                    <a:pt x="41554"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6" name="Google Shape;631;p38"/>
            <p:cNvSpPr/>
            <p:nvPr/>
          </p:nvSpPr>
          <p:spPr>
            <a:xfrm>
              <a:off x="7933000" y="4604399"/>
              <a:ext cx="41553" cy="14087"/>
            </a:xfrm>
            <a:custGeom>
              <a:avLst/>
              <a:gdLst/>
              <a:ahLst/>
              <a:cxnLst/>
              <a:rect l="l" t="t" r="r" b="b"/>
              <a:pathLst>
                <a:path w="41553" h="14087" extrusionOk="0">
                  <a:moveTo>
                    <a:pt x="0" y="0"/>
                  </a:moveTo>
                  <a:lnTo>
                    <a:pt x="41554" y="0"/>
                  </a:lnTo>
                  <a:lnTo>
                    <a:pt x="41554"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7" name="Google Shape;632;p38"/>
            <p:cNvSpPr/>
            <p:nvPr/>
          </p:nvSpPr>
          <p:spPr>
            <a:xfrm>
              <a:off x="7892025" y="4411168"/>
              <a:ext cx="27530" cy="14087"/>
            </a:xfrm>
            <a:custGeom>
              <a:avLst/>
              <a:gdLst/>
              <a:ahLst/>
              <a:cxnLst/>
              <a:rect l="l" t="t" r="r" b="b"/>
              <a:pathLst>
                <a:path w="27530" h="14087" extrusionOk="0">
                  <a:moveTo>
                    <a:pt x="0" y="0"/>
                  </a:moveTo>
                  <a:lnTo>
                    <a:pt x="27531" y="0"/>
                  </a:lnTo>
                  <a:lnTo>
                    <a:pt x="27531"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68" name="Google Shape;633;p38"/>
            <p:cNvSpPr/>
            <p:nvPr/>
          </p:nvSpPr>
          <p:spPr>
            <a:xfrm>
              <a:off x="7933579" y="4411168"/>
              <a:ext cx="27530" cy="14087"/>
            </a:xfrm>
            <a:custGeom>
              <a:avLst/>
              <a:gdLst/>
              <a:ahLst/>
              <a:cxnLst/>
              <a:rect l="l" t="t" r="r" b="b"/>
              <a:pathLst>
                <a:path w="27530" h="14087" extrusionOk="0">
                  <a:moveTo>
                    <a:pt x="0" y="0"/>
                  </a:moveTo>
                  <a:lnTo>
                    <a:pt x="27531" y="0"/>
                  </a:lnTo>
                  <a:lnTo>
                    <a:pt x="27531"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grpSp>
        <p:nvGrpSpPr>
          <p:cNvPr id="48" name="Google Shape;455;p32"/>
          <p:cNvGrpSpPr/>
          <p:nvPr/>
        </p:nvGrpSpPr>
        <p:grpSpPr>
          <a:xfrm>
            <a:off x="3649988" y="3588134"/>
            <a:ext cx="554096" cy="554096"/>
            <a:chOff x="6452075" y="582789"/>
            <a:chExt cx="234687" cy="234687"/>
          </a:xfrm>
        </p:grpSpPr>
        <p:sp>
          <p:nvSpPr>
            <p:cNvPr id="49" name="Google Shape;456;p32"/>
            <p:cNvSpPr/>
            <p:nvPr/>
          </p:nvSpPr>
          <p:spPr>
            <a:xfrm>
              <a:off x="6452075" y="582789"/>
              <a:ext cx="234687" cy="234687"/>
            </a:xfrm>
            <a:custGeom>
              <a:avLst/>
              <a:gdLst/>
              <a:ahLst/>
              <a:cxnLst/>
              <a:rect l="l" t="t" r="r" b="b"/>
              <a:pathLst>
                <a:path w="234687" h="234687" extrusionOk="0">
                  <a:moveTo>
                    <a:pt x="210132" y="89845"/>
                  </a:moveTo>
                  <a:cubicBezTo>
                    <a:pt x="208202" y="83348"/>
                    <a:pt x="205629" y="77109"/>
                    <a:pt x="202413" y="71191"/>
                  </a:cubicBezTo>
                  <a:cubicBezTo>
                    <a:pt x="211161" y="60320"/>
                    <a:pt x="210518" y="44368"/>
                    <a:pt x="200419" y="34269"/>
                  </a:cubicBezTo>
                  <a:cubicBezTo>
                    <a:pt x="190255" y="24106"/>
                    <a:pt x="174239" y="23591"/>
                    <a:pt x="163497" y="32275"/>
                  </a:cubicBezTo>
                  <a:cubicBezTo>
                    <a:pt x="157579" y="29059"/>
                    <a:pt x="151275" y="26421"/>
                    <a:pt x="144842" y="24556"/>
                  </a:cubicBezTo>
                  <a:cubicBezTo>
                    <a:pt x="140468" y="-8185"/>
                    <a:pt x="94219" y="-8185"/>
                    <a:pt x="89845" y="24556"/>
                  </a:cubicBezTo>
                  <a:cubicBezTo>
                    <a:pt x="83348" y="26486"/>
                    <a:pt x="77109" y="29059"/>
                    <a:pt x="71191" y="32275"/>
                  </a:cubicBezTo>
                  <a:cubicBezTo>
                    <a:pt x="60320" y="23527"/>
                    <a:pt x="44368" y="24170"/>
                    <a:pt x="34269" y="34269"/>
                  </a:cubicBezTo>
                  <a:cubicBezTo>
                    <a:pt x="24041" y="44496"/>
                    <a:pt x="23591" y="60449"/>
                    <a:pt x="32275" y="71191"/>
                  </a:cubicBezTo>
                  <a:cubicBezTo>
                    <a:pt x="29058" y="77109"/>
                    <a:pt x="26421" y="83413"/>
                    <a:pt x="24556" y="89845"/>
                  </a:cubicBezTo>
                  <a:cubicBezTo>
                    <a:pt x="-8185" y="94219"/>
                    <a:pt x="-8185" y="140468"/>
                    <a:pt x="24556" y="144842"/>
                  </a:cubicBezTo>
                  <a:cubicBezTo>
                    <a:pt x="26486" y="151339"/>
                    <a:pt x="29058" y="157579"/>
                    <a:pt x="32275" y="163497"/>
                  </a:cubicBezTo>
                  <a:cubicBezTo>
                    <a:pt x="23591" y="174239"/>
                    <a:pt x="24041" y="190191"/>
                    <a:pt x="34269" y="200419"/>
                  </a:cubicBezTo>
                  <a:cubicBezTo>
                    <a:pt x="44368" y="210518"/>
                    <a:pt x="60320" y="211161"/>
                    <a:pt x="71191" y="202413"/>
                  </a:cubicBezTo>
                  <a:cubicBezTo>
                    <a:pt x="77109" y="205629"/>
                    <a:pt x="83413" y="208266"/>
                    <a:pt x="89845" y="210132"/>
                  </a:cubicBezTo>
                  <a:cubicBezTo>
                    <a:pt x="94219" y="242873"/>
                    <a:pt x="140468" y="242873"/>
                    <a:pt x="144842" y="210132"/>
                  </a:cubicBezTo>
                  <a:cubicBezTo>
                    <a:pt x="151339" y="208202"/>
                    <a:pt x="157579" y="205629"/>
                    <a:pt x="163497" y="202413"/>
                  </a:cubicBezTo>
                  <a:cubicBezTo>
                    <a:pt x="174367" y="211161"/>
                    <a:pt x="190320" y="210518"/>
                    <a:pt x="200419" y="200419"/>
                  </a:cubicBezTo>
                  <a:cubicBezTo>
                    <a:pt x="210518" y="190320"/>
                    <a:pt x="211161" y="174367"/>
                    <a:pt x="202413" y="163497"/>
                  </a:cubicBezTo>
                  <a:cubicBezTo>
                    <a:pt x="205629" y="157514"/>
                    <a:pt x="208266" y="151275"/>
                    <a:pt x="210132" y="144842"/>
                  </a:cubicBezTo>
                  <a:cubicBezTo>
                    <a:pt x="242873" y="140468"/>
                    <a:pt x="242873" y="94219"/>
                    <a:pt x="210132" y="89845"/>
                  </a:cubicBezTo>
                  <a:lnTo>
                    <a:pt x="210132" y="89845"/>
                  </a:lnTo>
                  <a:close/>
                  <a:moveTo>
                    <a:pt x="84892" y="156035"/>
                  </a:moveTo>
                  <a:lnTo>
                    <a:pt x="65338" y="146258"/>
                  </a:lnTo>
                  <a:lnTo>
                    <a:pt x="71513" y="133907"/>
                  </a:lnTo>
                  <a:lnTo>
                    <a:pt x="91067" y="143685"/>
                  </a:lnTo>
                  <a:lnTo>
                    <a:pt x="84892" y="156035"/>
                  </a:lnTo>
                  <a:close/>
                  <a:moveTo>
                    <a:pt x="97178" y="93190"/>
                  </a:moveTo>
                  <a:cubicBezTo>
                    <a:pt x="95441" y="93769"/>
                    <a:pt x="94026" y="95120"/>
                    <a:pt x="93447" y="96856"/>
                  </a:cubicBezTo>
                  <a:lnTo>
                    <a:pt x="92547" y="99494"/>
                  </a:lnTo>
                  <a:cubicBezTo>
                    <a:pt x="90553" y="105283"/>
                    <a:pt x="85857" y="109914"/>
                    <a:pt x="79939" y="111844"/>
                  </a:cubicBezTo>
                  <a:cubicBezTo>
                    <a:pt x="77559" y="112616"/>
                    <a:pt x="75951" y="114803"/>
                    <a:pt x="75951" y="117312"/>
                  </a:cubicBezTo>
                  <a:lnTo>
                    <a:pt x="75951" y="117955"/>
                  </a:lnTo>
                  <a:lnTo>
                    <a:pt x="61864" y="117955"/>
                  </a:lnTo>
                  <a:lnTo>
                    <a:pt x="61864" y="117312"/>
                  </a:lnTo>
                  <a:cubicBezTo>
                    <a:pt x="61864" y="108885"/>
                    <a:pt x="67332" y="101424"/>
                    <a:pt x="75501" y="98722"/>
                  </a:cubicBezTo>
                  <a:cubicBezTo>
                    <a:pt x="77237" y="98143"/>
                    <a:pt x="78588" y="96792"/>
                    <a:pt x="79167" y="95055"/>
                  </a:cubicBezTo>
                  <a:lnTo>
                    <a:pt x="80068" y="92418"/>
                  </a:lnTo>
                  <a:cubicBezTo>
                    <a:pt x="82062" y="86629"/>
                    <a:pt x="86758" y="81998"/>
                    <a:pt x="92675" y="80003"/>
                  </a:cubicBezTo>
                  <a:lnTo>
                    <a:pt x="101488" y="77109"/>
                  </a:lnTo>
                  <a:lnTo>
                    <a:pt x="105926" y="90231"/>
                  </a:lnTo>
                  <a:lnTo>
                    <a:pt x="97114" y="93126"/>
                  </a:lnTo>
                  <a:close/>
                  <a:moveTo>
                    <a:pt x="112551" y="68940"/>
                  </a:moveTo>
                  <a:lnTo>
                    <a:pt x="108177" y="55818"/>
                  </a:lnTo>
                  <a:lnTo>
                    <a:pt x="128890" y="48935"/>
                  </a:lnTo>
                  <a:lnTo>
                    <a:pt x="133264" y="62057"/>
                  </a:lnTo>
                  <a:lnTo>
                    <a:pt x="112551" y="68940"/>
                  </a:lnTo>
                  <a:close/>
                  <a:moveTo>
                    <a:pt x="165233" y="132042"/>
                  </a:moveTo>
                  <a:cubicBezTo>
                    <a:pt x="165233" y="140468"/>
                    <a:pt x="159766" y="147930"/>
                    <a:pt x="151596" y="150632"/>
                  </a:cubicBezTo>
                  <a:cubicBezTo>
                    <a:pt x="149860" y="151211"/>
                    <a:pt x="148509" y="152561"/>
                    <a:pt x="147866" y="154298"/>
                  </a:cubicBezTo>
                  <a:lnTo>
                    <a:pt x="146965" y="156935"/>
                  </a:lnTo>
                  <a:cubicBezTo>
                    <a:pt x="144971" y="162725"/>
                    <a:pt x="140275" y="167356"/>
                    <a:pt x="134357" y="169286"/>
                  </a:cubicBezTo>
                  <a:lnTo>
                    <a:pt x="125545" y="172180"/>
                  </a:lnTo>
                  <a:lnTo>
                    <a:pt x="121107" y="159058"/>
                  </a:lnTo>
                  <a:lnTo>
                    <a:pt x="129919" y="156164"/>
                  </a:lnTo>
                  <a:cubicBezTo>
                    <a:pt x="131656" y="155585"/>
                    <a:pt x="133007" y="154234"/>
                    <a:pt x="133650" y="152497"/>
                  </a:cubicBezTo>
                  <a:lnTo>
                    <a:pt x="134551" y="149860"/>
                  </a:lnTo>
                  <a:cubicBezTo>
                    <a:pt x="136545" y="144071"/>
                    <a:pt x="141240" y="139439"/>
                    <a:pt x="147158" y="137445"/>
                  </a:cubicBezTo>
                  <a:cubicBezTo>
                    <a:pt x="149538" y="136673"/>
                    <a:pt x="151146" y="134486"/>
                    <a:pt x="151146" y="131978"/>
                  </a:cubicBezTo>
                  <a:lnTo>
                    <a:pt x="151146" y="131334"/>
                  </a:lnTo>
                  <a:lnTo>
                    <a:pt x="165233" y="131334"/>
                  </a:lnTo>
                  <a:lnTo>
                    <a:pt x="165233" y="131978"/>
                  </a:lnTo>
                  <a:close/>
                  <a:moveTo>
                    <a:pt x="151854" y="117698"/>
                  </a:moveTo>
                  <a:cubicBezTo>
                    <a:pt x="140404" y="117698"/>
                    <a:pt x="131141" y="108371"/>
                    <a:pt x="131141" y="96985"/>
                  </a:cubicBezTo>
                  <a:cubicBezTo>
                    <a:pt x="132299" y="69454"/>
                    <a:pt x="171473" y="69454"/>
                    <a:pt x="172631" y="96985"/>
                  </a:cubicBezTo>
                  <a:cubicBezTo>
                    <a:pt x="172631" y="108435"/>
                    <a:pt x="163303" y="117698"/>
                    <a:pt x="151918" y="117698"/>
                  </a:cubicBezTo>
                  <a:lnTo>
                    <a:pt x="151918" y="1176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50" name="Google Shape;457;p32"/>
            <p:cNvSpPr/>
            <p:nvPr/>
          </p:nvSpPr>
          <p:spPr>
            <a:xfrm>
              <a:off x="6597046" y="672827"/>
              <a:ext cx="13829" cy="13781"/>
            </a:xfrm>
            <a:custGeom>
              <a:avLst/>
              <a:gdLst/>
              <a:ahLst/>
              <a:cxnLst/>
              <a:rect l="l" t="t" r="r" b="b"/>
              <a:pathLst>
                <a:path w="13829" h="13781" extrusionOk="0">
                  <a:moveTo>
                    <a:pt x="6883" y="0"/>
                  </a:moveTo>
                  <a:cubicBezTo>
                    <a:pt x="3087" y="0"/>
                    <a:pt x="0" y="3088"/>
                    <a:pt x="0" y="6883"/>
                  </a:cubicBezTo>
                  <a:cubicBezTo>
                    <a:pt x="386" y="16081"/>
                    <a:pt x="13444" y="16081"/>
                    <a:pt x="13830" y="6883"/>
                  </a:cubicBezTo>
                  <a:cubicBezTo>
                    <a:pt x="13830" y="3088"/>
                    <a:pt x="10742" y="0"/>
                    <a:pt x="6947" y="0"/>
                  </a:cubicBezTo>
                  <a:lnTo>
                    <a:pt x="694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grpSp>
        <p:nvGrpSpPr>
          <p:cNvPr id="71" name="Google Shape;426;p31"/>
          <p:cNvGrpSpPr/>
          <p:nvPr/>
        </p:nvGrpSpPr>
        <p:grpSpPr>
          <a:xfrm>
            <a:off x="5010155" y="3589864"/>
            <a:ext cx="390517" cy="486774"/>
            <a:chOff x="4728744" y="541155"/>
            <a:chExt cx="165763" cy="234783"/>
          </a:xfrm>
        </p:grpSpPr>
        <p:sp>
          <p:nvSpPr>
            <p:cNvPr id="72" name="Google Shape;427;p31"/>
            <p:cNvSpPr/>
            <p:nvPr/>
          </p:nvSpPr>
          <p:spPr>
            <a:xfrm>
              <a:off x="4818605" y="582773"/>
              <a:ext cx="28109" cy="68698"/>
            </a:xfrm>
            <a:custGeom>
              <a:avLst/>
              <a:gdLst/>
              <a:ahLst/>
              <a:cxnLst/>
              <a:rect l="l" t="t" r="r" b="b"/>
              <a:pathLst>
                <a:path w="28109" h="68698" extrusionOk="0">
                  <a:moveTo>
                    <a:pt x="0" y="14023"/>
                  </a:moveTo>
                  <a:lnTo>
                    <a:pt x="14087" y="14023"/>
                  </a:lnTo>
                  <a:lnTo>
                    <a:pt x="14087" y="27467"/>
                  </a:lnTo>
                  <a:lnTo>
                    <a:pt x="0" y="27467"/>
                  </a:lnTo>
                  <a:lnTo>
                    <a:pt x="0" y="41554"/>
                  </a:lnTo>
                  <a:lnTo>
                    <a:pt x="14087" y="41554"/>
                  </a:lnTo>
                  <a:lnTo>
                    <a:pt x="14087" y="54997"/>
                  </a:lnTo>
                  <a:lnTo>
                    <a:pt x="0" y="54997"/>
                  </a:lnTo>
                  <a:cubicBezTo>
                    <a:pt x="772" y="73265"/>
                    <a:pt x="27338" y="73265"/>
                    <a:pt x="28110" y="54997"/>
                  </a:cubicBezTo>
                  <a:lnTo>
                    <a:pt x="28110" y="0"/>
                  </a:lnTo>
                  <a:lnTo>
                    <a:pt x="0" y="0"/>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73" name="Google Shape;428;p31"/>
            <p:cNvSpPr/>
            <p:nvPr/>
          </p:nvSpPr>
          <p:spPr>
            <a:xfrm>
              <a:off x="4770297" y="541155"/>
              <a:ext cx="124081" cy="144922"/>
            </a:xfrm>
            <a:custGeom>
              <a:avLst/>
              <a:gdLst/>
              <a:ahLst/>
              <a:cxnLst/>
              <a:rect l="l" t="t" r="r" b="b"/>
              <a:pathLst>
                <a:path w="124081" h="144922" extrusionOk="0">
                  <a:moveTo>
                    <a:pt x="0" y="0"/>
                  </a:moveTo>
                  <a:lnTo>
                    <a:pt x="0" y="144923"/>
                  </a:lnTo>
                  <a:lnTo>
                    <a:pt x="124082" y="144923"/>
                  </a:lnTo>
                  <a:lnTo>
                    <a:pt x="124082" y="0"/>
                  </a:lnTo>
                  <a:lnTo>
                    <a:pt x="0" y="0"/>
                  </a:lnTo>
                  <a:close/>
                  <a:moveTo>
                    <a:pt x="103948" y="41554"/>
                  </a:moveTo>
                  <a:lnTo>
                    <a:pt x="89861" y="41554"/>
                  </a:lnTo>
                  <a:lnTo>
                    <a:pt x="89861" y="96808"/>
                  </a:lnTo>
                  <a:cubicBezTo>
                    <a:pt x="88317" y="133473"/>
                    <a:pt x="36343" y="133409"/>
                    <a:pt x="34864" y="96808"/>
                  </a:cubicBezTo>
                  <a:lnTo>
                    <a:pt x="34864" y="41554"/>
                  </a:lnTo>
                  <a:lnTo>
                    <a:pt x="20777" y="41554"/>
                  </a:lnTo>
                  <a:lnTo>
                    <a:pt x="20777" y="27467"/>
                  </a:lnTo>
                  <a:lnTo>
                    <a:pt x="103948" y="27467"/>
                  </a:lnTo>
                  <a:lnTo>
                    <a:pt x="103948" y="415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nvGrpSpPr>
            <p:cNvPr id="74" name="Google Shape;429;p31"/>
            <p:cNvGrpSpPr/>
            <p:nvPr/>
          </p:nvGrpSpPr>
          <p:grpSpPr>
            <a:xfrm>
              <a:off x="4728744" y="542120"/>
              <a:ext cx="165763" cy="198954"/>
              <a:chOff x="4728744" y="542120"/>
              <a:chExt cx="165763" cy="198954"/>
            </a:xfrm>
          </p:grpSpPr>
          <p:sp>
            <p:nvSpPr>
              <p:cNvPr id="76" name="Google Shape;430;p31"/>
              <p:cNvSpPr/>
              <p:nvPr/>
            </p:nvSpPr>
            <p:spPr>
              <a:xfrm>
                <a:off x="4728744" y="542120"/>
                <a:ext cx="27530" cy="150905"/>
              </a:xfrm>
              <a:custGeom>
                <a:avLst/>
                <a:gdLst/>
                <a:ahLst/>
                <a:cxnLst/>
                <a:rect l="l" t="t" r="r" b="b"/>
                <a:pathLst>
                  <a:path w="27530" h="150905" extrusionOk="0">
                    <a:moveTo>
                      <a:pt x="27531" y="143958"/>
                    </a:moveTo>
                    <a:lnTo>
                      <a:pt x="27531" y="0"/>
                    </a:lnTo>
                    <a:cubicBezTo>
                      <a:pt x="11771" y="3859"/>
                      <a:pt x="0" y="18139"/>
                      <a:pt x="0" y="35185"/>
                    </a:cubicBezTo>
                    <a:lnTo>
                      <a:pt x="0" y="150905"/>
                    </a:lnTo>
                    <a:cubicBezTo>
                      <a:pt x="5918" y="146402"/>
                      <a:pt x="13122" y="144022"/>
                      <a:pt x="20648" y="144022"/>
                    </a:cubicBezTo>
                    <a:lnTo>
                      <a:pt x="27531" y="1440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sp>
            <p:nvSpPr>
              <p:cNvPr id="77" name="Google Shape;431;p31"/>
              <p:cNvSpPr/>
              <p:nvPr/>
            </p:nvSpPr>
            <p:spPr>
              <a:xfrm>
                <a:off x="4728867" y="700100"/>
                <a:ext cx="165640" cy="40974"/>
              </a:xfrm>
              <a:custGeom>
                <a:avLst/>
                <a:gdLst/>
                <a:ahLst/>
                <a:cxnLst/>
                <a:rect l="l" t="t" r="r" b="b"/>
                <a:pathLst>
                  <a:path w="165640" h="40974" extrusionOk="0">
                    <a:moveTo>
                      <a:pt x="6052" y="5982"/>
                    </a:moveTo>
                    <a:cubicBezTo>
                      <a:pt x="-6877" y="18654"/>
                      <a:pt x="2257" y="40975"/>
                      <a:pt x="20718" y="40975"/>
                    </a:cubicBezTo>
                    <a:lnTo>
                      <a:pt x="48249" y="40975"/>
                    </a:lnTo>
                    <a:lnTo>
                      <a:pt x="48249" y="13444"/>
                    </a:lnTo>
                    <a:lnTo>
                      <a:pt x="117333" y="13444"/>
                    </a:lnTo>
                    <a:lnTo>
                      <a:pt x="117333" y="40975"/>
                    </a:lnTo>
                    <a:lnTo>
                      <a:pt x="165641" y="40975"/>
                    </a:lnTo>
                    <a:lnTo>
                      <a:pt x="165641" y="0"/>
                    </a:lnTo>
                    <a:lnTo>
                      <a:pt x="20718" y="0"/>
                    </a:lnTo>
                    <a:cubicBezTo>
                      <a:pt x="14993" y="0"/>
                      <a:pt x="9847" y="2316"/>
                      <a:pt x="6052" y="5982"/>
                    </a:cubicBezTo>
                    <a:lnTo>
                      <a:pt x="6052" y="59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sp>
          <p:nvSpPr>
            <p:cNvPr id="75" name="Google Shape;432;p31"/>
            <p:cNvSpPr/>
            <p:nvPr/>
          </p:nvSpPr>
          <p:spPr>
            <a:xfrm>
              <a:off x="4791138" y="727631"/>
              <a:ext cx="41553" cy="48307"/>
            </a:xfrm>
            <a:custGeom>
              <a:avLst/>
              <a:gdLst/>
              <a:ahLst/>
              <a:cxnLst/>
              <a:rect l="l" t="t" r="r" b="b"/>
              <a:pathLst>
                <a:path w="41553" h="48307" extrusionOk="0">
                  <a:moveTo>
                    <a:pt x="0" y="48308"/>
                  </a:moveTo>
                  <a:lnTo>
                    <a:pt x="20777" y="39109"/>
                  </a:lnTo>
                  <a:lnTo>
                    <a:pt x="41554" y="48308"/>
                  </a:lnTo>
                  <a:lnTo>
                    <a:pt x="41554" y="0"/>
                  </a:lnTo>
                  <a:lnTo>
                    <a:pt x="0" y="0"/>
                  </a:lnTo>
                  <a:lnTo>
                    <a:pt x="0" y="483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cs typeface="Archivo" panose="020B0604020202020204" charset="0"/>
                <a:sym typeface="Arial"/>
              </a:endParaRPr>
            </a:p>
          </p:txBody>
        </p:sp>
      </p:grpSp>
    </p:spTree>
    <p:extLst>
      <p:ext uri="{BB962C8B-B14F-4D97-AF65-F5344CB8AC3E}">
        <p14:creationId xmlns:p14="http://schemas.microsoft.com/office/powerpoint/2010/main" val="232707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E1F4351A-DAC3-4C91-96CE-7892A2BFCBF4}"/>
              </a:ext>
            </a:extLst>
          </p:cNvPr>
          <p:cNvSpPr txBox="1"/>
          <p:nvPr/>
        </p:nvSpPr>
        <p:spPr>
          <a:xfrm>
            <a:off x="1281660" y="1002628"/>
            <a:ext cx="5812435" cy="507831"/>
          </a:xfrm>
          <a:prstGeom prst="rect">
            <a:avLst/>
          </a:prstGeom>
          <a:noFill/>
        </p:spPr>
        <p:txBody>
          <a:bodyPr wrap="square">
            <a:spAutoFit/>
          </a:bodyPr>
          <a:lstStyle/>
          <a:p>
            <a:r>
              <a:rPr lang="es-ES" sz="2700" b="1" dirty="0">
                <a:solidFill>
                  <a:schemeClr val="accent4"/>
                </a:solidFill>
                <a:latin typeface="+mn-lt"/>
                <a:cs typeface="Arial" panose="020B0604020202020204" pitchFamily="34" charset="0"/>
              </a:rPr>
              <a:t> </a:t>
            </a:r>
            <a:endParaRPr lang="es-CO" sz="2700" dirty="0"/>
          </a:p>
        </p:txBody>
      </p:sp>
      <p:sp>
        <p:nvSpPr>
          <p:cNvPr id="6" name="CuadroTexto 5">
            <a:extLst>
              <a:ext uri="{FF2B5EF4-FFF2-40B4-BE49-F238E27FC236}">
                <a16:creationId xmlns:a16="http://schemas.microsoft.com/office/drawing/2014/main" id="{AAB8CC14-E5A8-4AEB-94CA-F612DF161A62}"/>
              </a:ext>
            </a:extLst>
          </p:cNvPr>
          <p:cNvSpPr txBox="1"/>
          <p:nvPr/>
        </p:nvSpPr>
        <p:spPr>
          <a:xfrm>
            <a:off x="2286938" y="1210376"/>
            <a:ext cx="4570125" cy="300082"/>
          </a:xfrm>
          <a:prstGeom prst="rect">
            <a:avLst/>
          </a:prstGeom>
          <a:noFill/>
        </p:spPr>
        <p:txBody>
          <a:bodyPr wrap="square">
            <a:spAutoFit/>
          </a:bodyPr>
          <a:lstStyle/>
          <a:p>
            <a:pPr algn="ctr" eaLnBrk="1" hangingPunct="1">
              <a:spcBef>
                <a:spcPct val="50000"/>
              </a:spcBef>
              <a:defRPr/>
            </a:pPr>
            <a:r>
              <a:rPr lang="es-CO" sz="1350" b="1" cap="all" dirty="0">
                <a:ln w="9000" cmpd="sng">
                  <a:solidFill>
                    <a:schemeClr val="accent4">
                      <a:shade val="50000"/>
                      <a:satMod val="120000"/>
                    </a:schemeClr>
                  </a:solidFill>
                  <a:prstDash val="solid"/>
                </a:ln>
                <a:solidFill>
                  <a:srgbClr val="00B050"/>
                </a:solidFill>
                <a:effectLst>
                  <a:reflection blurRad="12700" stA="28000" endPos="45000" dist="1000" dir="5400000" sy="-100000" algn="bl" rotWithShape="0"/>
                </a:effectLst>
                <a:latin typeface="Arial" charset="0"/>
                <a:cs typeface="Arial" charset="0"/>
              </a:rPr>
              <a:t>NIVELES JERÁRQUICOS</a:t>
            </a:r>
            <a:endParaRPr lang="es-ES" sz="1350" b="1" cap="all" dirty="0">
              <a:ln w="9000" cmpd="sng">
                <a:solidFill>
                  <a:schemeClr val="accent4">
                    <a:shade val="50000"/>
                    <a:satMod val="120000"/>
                  </a:schemeClr>
                </a:solidFill>
                <a:prstDash val="solid"/>
              </a:ln>
              <a:solidFill>
                <a:srgbClr val="00B050"/>
              </a:solidFill>
              <a:effectLst>
                <a:reflection blurRad="12700" stA="28000" endPos="45000" dist="1000" dir="5400000" sy="-100000" algn="bl" rotWithShape="0"/>
              </a:effectLst>
              <a:latin typeface="Arial" charset="0"/>
              <a:cs typeface="Arial" charset="0"/>
            </a:endParaRPr>
          </a:p>
        </p:txBody>
      </p:sp>
      <p:pic>
        <p:nvPicPr>
          <p:cNvPr id="7" name="Imagen 6">
            <a:extLst>
              <a:ext uri="{FF2B5EF4-FFF2-40B4-BE49-F238E27FC236}">
                <a16:creationId xmlns:a16="http://schemas.microsoft.com/office/drawing/2014/main" id="{49087F59-3D89-43D7-8564-CDB2F989FE1A}"/>
              </a:ext>
            </a:extLst>
          </p:cNvPr>
          <p:cNvPicPr>
            <a:picLocks noChangeAspect="1"/>
          </p:cNvPicPr>
          <p:nvPr/>
        </p:nvPicPr>
        <p:blipFill>
          <a:blip r:embed="rId2"/>
          <a:stretch>
            <a:fillRect/>
          </a:stretch>
        </p:blipFill>
        <p:spPr>
          <a:xfrm>
            <a:off x="323462" y="659898"/>
            <a:ext cx="8478416" cy="3583070"/>
          </a:xfrm>
          <a:prstGeom prst="rect">
            <a:avLst/>
          </a:prstGeom>
        </p:spPr>
      </p:pic>
    </p:spTree>
    <p:extLst>
      <p:ext uri="{BB962C8B-B14F-4D97-AF65-F5344CB8AC3E}">
        <p14:creationId xmlns:p14="http://schemas.microsoft.com/office/powerpoint/2010/main" val="2454193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4479FCA-D09A-AB99-1F0C-17ADE3F3382F}"/>
              </a:ext>
            </a:extLst>
          </p:cNvPr>
          <p:cNvPicPr>
            <a:picLocks noChangeAspect="1"/>
          </p:cNvPicPr>
          <p:nvPr/>
        </p:nvPicPr>
        <p:blipFill>
          <a:blip r:embed="rId2"/>
          <a:stretch>
            <a:fillRect/>
          </a:stretch>
        </p:blipFill>
        <p:spPr>
          <a:xfrm>
            <a:off x="1719077" y="1284271"/>
            <a:ext cx="5937611" cy="3664532"/>
          </a:xfrm>
          <a:prstGeom prst="rect">
            <a:avLst/>
          </a:prstGeom>
        </p:spPr>
      </p:pic>
      <p:sp>
        <p:nvSpPr>
          <p:cNvPr id="4" name="CuadroTexto 3">
            <a:extLst>
              <a:ext uri="{FF2B5EF4-FFF2-40B4-BE49-F238E27FC236}">
                <a16:creationId xmlns:a16="http://schemas.microsoft.com/office/drawing/2014/main" id="{722EEF66-5EC0-0172-EF8F-37B1C4CA2235}"/>
              </a:ext>
            </a:extLst>
          </p:cNvPr>
          <p:cNvSpPr txBox="1"/>
          <p:nvPr/>
        </p:nvSpPr>
        <p:spPr>
          <a:xfrm>
            <a:off x="2496252" y="670187"/>
            <a:ext cx="3947277" cy="4001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s-MX" dirty="0">
                <a:latin typeface="Arial Rounded MT Bold" panose="020F0704030504030204" pitchFamily="34" charset="0"/>
              </a:rPr>
              <a:t>1. PLANEACIÓN INSTITUCIONAL</a:t>
            </a:r>
            <a:endParaRPr lang="es-CO" dirty="0">
              <a:latin typeface="Arial Rounded MT Bold" panose="020F0704030504030204" pitchFamily="34" charset="0"/>
            </a:endParaRPr>
          </a:p>
        </p:txBody>
      </p:sp>
    </p:spTree>
    <p:extLst>
      <p:ext uri="{BB962C8B-B14F-4D97-AF65-F5344CB8AC3E}">
        <p14:creationId xmlns:p14="http://schemas.microsoft.com/office/powerpoint/2010/main" val="2067313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2"/>
          <p:cNvSpPr txBox="1">
            <a:spLocks noGrp="1"/>
          </p:cNvSpPr>
          <p:nvPr>
            <p:ph type="title"/>
          </p:nvPr>
        </p:nvSpPr>
        <p:spPr>
          <a:xfrm>
            <a:off x="1401447" y="757490"/>
            <a:ext cx="6340981" cy="255581"/>
          </a:xfrm>
          <a:prstGeom prst="rect">
            <a:avLst/>
          </a:prstGeom>
          <a:noFill/>
          <a:ln>
            <a:noFill/>
          </a:ln>
        </p:spPr>
        <p:txBody>
          <a:bodyPr spcFirstLastPara="1" wrap="square" lIns="91425" tIns="91425" rIns="91425" bIns="91425" anchor="b" anchorCtr="0">
            <a:noAutofit/>
          </a:bodyPr>
          <a:lstStyle/>
          <a:p>
            <a:pPr>
              <a:lnSpc>
                <a:spcPct val="100000"/>
              </a:lnSpc>
              <a:buClr>
                <a:srgbClr val="000000"/>
              </a:buClr>
              <a:buFont typeface="Arial"/>
            </a:pPr>
            <a:r>
              <a:rPr lang="es-ES" sz="1800" b="1" dirty="0">
                <a:solidFill>
                  <a:schemeClr val="dk1"/>
                </a:solidFill>
                <a:latin typeface="Arial Rounded MT Bold" panose="020F0704030504030204" pitchFamily="34" charset="0"/>
                <a:cs typeface="Archivo" panose="020B0604020202020204" charset="0"/>
                <a:sym typeface="Arial"/>
              </a:rPr>
              <a:t>1. PLANEACIÓN INSTITUCIONAL</a:t>
            </a:r>
            <a:endParaRPr sz="1800" b="1" dirty="0">
              <a:solidFill>
                <a:schemeClr val="dk1"/>
              </a:solidFill>
              <a:latin typeface="Arial Rounded MT Bold" panose="020F0704030504030204" pitchFamily="34" charset="0"/>
              <a:cs typeface="Archivo" panose="020B0604020202020204" charset="0"/>
              <a:sym typeface="Arial"/>
            </a:endParaRPr>
          </a:p>
        </p:txBody>
      </p:sp>
      <p:cxnSp>
        <p:nvCxnSpPr>
          <p:cNvPr id="438" name="Google Shape;438;p32"/>
          <p:cNvCxnSpPr>
            <a:stCxn id="439" idx="6"/>
            <a:endCxn id="440" idx="6"/>
          </p:cNvCxnSpPr>
          <p:nvPr/>
        </p:nvCxnSpPr>
        <p:spPr>
          <a:xfrm>
            <a:off x="5739662" y="2277673"/>
            <a:ext cx="600" cy="1071000"/>
          </a:xfrm>
          <a:prstGeom prst="curvedConnector3">
            <a:avLst>
              <a:gd name="adj1" fmla="val 39687500"/>
            </a:avLst>
          </a:prstGeom>
          <a:noFill/>
          <a:ln w="19050" cap="flat" cmpd="sng">
            <a:solidFill>
              <a:schemeClr val="dk1"/>
            </a:solidFill>
            <a:prstDash val="dot"/>
            <a:round/>
            <a:headEnd type="none" w="med" len="med"/>
            <a:tailEnd type="none" w="med" len="med"/>
          </a:ln>
        </p:spPr>
      </p:cxnSp>
      <p:sp>
        <p:nvSpPr>
          <p:cNvPr id="442" name="Google Shape;442;p32"/>
          <p:cNvSpPr txBox="1"/>
          <p:nvPr/>
        </p:nvSpPr>
        <p:spPr>
          <a:xfrm>
            <a:off x="6086455" y="3703975"/>
            <a:ext cx="19710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Planes de Acción</a:t>
            </a:r>
            <a:endParaRPr b="0" dirty="0">
              <a:latin typeface="Arial Rounded MT Bold" panose="020F0704030504030204" pitchFamily="34" charset="0"/>
              <a:sym typeface="Archivo"/>
            </a:endParaRPr>
          </a:p>
        </p:txBody>
      </p:sp>
      <p:sp>
        <p:nvSpPr>
          <p:cNvPr id="444" name="Google Shape;444;p32"/>
          <p:cNvSpPr txBox="1"/>
          <p:nvPr/>
        </p:nvSpPr>
        <p:spPr>
          <a:xfrm>
            <a:off x="1071322" y="1815427"/>
            <a:ext cx="19710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Plan de Desarrollo Territorial</a:t>
            </a:r>
            <a:endParaRPr b="0" dirty="0">
              <a:latin typeface="Arial Rounded MT Bold" panose="020F0704030504030204" pitchFamily="34" charset="0"/>
              <a:sym typeface="Archivo"/>
            </a:endParaRPr>
          </a:p>
        </p:txBody>
      </p:sp>
      <p:sp>
        <p:nvSpPr>
          <p:cNvPr id="446" name="Google Shape;446;p32"/>
          <p:cNvSpPr txBox="1"/>
          <p:nvPr/>
        </p:nvSpPr>
        <p:spPr>
          <a:xfrm>
            <a:off x="6086455" y="1604516"/>
            <a:ext cx="19710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Plan Indicativo</a:t>
            </a:r>
            <a:endParaRPr b="0" dirty="0">
              <a:latin typeface="Arial Rounded MT Bold" panose="020F0704030504030204" pitchFamily="34" charset="0"/>
              <a:sym typeface="Archivo"/>
            </a:endParaRPr>
          </a:p>
        </p:txBody>
      </p:sp>
      <p:sp>
        <p:nvSpPr>
          <p:cNvPr id="448" name="Google Shape;448;p32"/>
          <p:cNvSpPr txBox="1"/>
          <p:nvPr/>
        </p:nvSpPr>
        <p:spPr>
          <a:xfrm>
            <a:off x="1071322" y="3831910"/>
            <a:ext cx="19710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b="0" dirty="0">
                <a:latin typeface="Arial Rounded MT Bold" panose="020F0704030504030204" pitchFamily="34" charset="0"/>
                <a:sym typeface="Archivo"/>
              </a:rPr>
              <a:t>Plan Operativo Anual</a:t>
            </a:r>
            <a:r>
              <a:rPr lang="es-CO" b="0" dirty="0">
                <a:latin typeface="Arial Rounded MT Bold" panose="020F0704030504030204" pitchFamily="34" charset="0"/>
                <a:sym typeface="Archivo"/>
              </a:rPr>
              <a:t> de Inversiones</a:t>
            </a:r>
            <a:endParaRPr b="0" dirty="0">
              <a:latin typeface="Arial Rounded MT Bold" panose="020F0704030504030204" pitchFamily="34" charset="0"/>
              <a:sym typeface="Archivo"/>
            </a:endParaRPr>
          </a:p>
        </p:txBody>
      </p:sp>
      <p:sp>
        <p:nvSpPr>
          <p:cNvPr id="449" name="Google Shape;449;p32"/>
          <p:cNvSpPr/>
          <p:nvPr/>
        </p:nvSpPr>
        <p:spPr>
          <a:xfrm>
            <a:off x="3404338" y="1645423"/>
            <a:ext cx="1264500" cy="1264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Arial Rounded MT Bold" panose="020F0704030504030204" pitchFamily="34" charset="0"/>
              <a:ea typeface="Unbounded"/>
              <a:cs typeface="Unbounded"/>
              <a:sym typeface="Unbounded"/>
            </a:endParaRPr>
          </a:p>
        </p:txBody>
      </p:sp>
      <p:sp>
        <p:nvSpPr>
          <p:cNvPr id="439" name="Google Shape;439;p32"/>
          <p:cNvSpPr/>
          <p:nvPr/>
        </p:nvSpPr>
        <p:spPr>
          <a:xfrm>
            <a:off x="4475162" y="1645423"/>
            <a:ext cx="1264500" cy="1264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Arial Rounded MT Bold" panose="020F0704030504030204" pitchFamily="34" charset="0"/>
              <a:ea typeface="Unbounded"/>
              <a:cs typeface="Unbounded"/>
              <a:sym typeface="Unbounded"/>
            </a:endParaRPr>
          </a:p>
        </p:txBody>
      </p:sp>
      <p:sp>
        <p:nvSpPr>
          <p:cNvPr id="450" name="Google Shape;450;p32"/>
          <p:cNvSpPr/>
          <p:nvPr/>
        </p:nvSpPr>
        <p:spPr>
          <a:xfrm>
            <a:off x="3404338" y="2716525"/>
            <a:ext cx="1264500" cy="1264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Arial Rounded MT Bold" panose="020F0704030504030204" pitchFamily="34" charset="0"/>
              <a:ea typeface="Unbounded"/>
              <a:cs typeface="Unbounded"/>
              <a:sym typeface="Unbounded"/>
            </a:endParaRPr>
          </a:p>
        </p:txBody>
      </p:sp>
      <p:sp>
        <p:nvSpPr>
          <p:cNvPr id="440" name="Google Shape;440;p32"/>
          <p:cNvSpPr/>
          <p:nvPr/>
        </p:nvSpPr>
        <p:spPr>
          <a:xfrm>
            <a:off x="4475162" y="2716525"/>
            <a:ext cx="1264500" cy="126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Arial Rounded MT Bold" panose="020F0704030504030204" pitchFamily="34" charset="0"/>
              <a:ea typeface="Unbounded"/>
              <a:cs typeface="Unbounded"/>
              <a:sym typeface="Unbounded"/>
            </a:endParaRPr>
          </a:p>
        </p:txBody>
      </p:sp>
      <p:cxnSp>
        <p:nvCxnSpPr>
          <p:cNvPr id="451" name="Google Shape;451;p32"/>
          <p:cNvCxnSpPr>
            <a:stCxn id="449" idx="0"/>
            <a:endCxn id="439" idx="0"/>
          </p:cNvCxnSpPr>
          <p:nvPr/>
        </p:nvCxnSpPr>
        <p:spPr>
          <a:xfrm rot="-5400000" flipH="1">
            <a:off x="4571638" y="1110373"/>
            <a:ext cx="600" cy="1070700"/>
          </a:xfrm>
          <a:prstGeom prst="curvedConnector3">
            <a:avLst>
              <a:gd name="adj1" fmla="val -39687500"/>
            </a:avLst>
          </a:prstGeom>
          <a:noFill/>
          <a:ln w="19050" cap="flat" cmpd="sng">
            <a:solidFill>
              <a:schemeClr val="dk1"/>
            </a:solidFill>
            <a:prstDash val="dot"/>
            <a:round/>
            <a:headEnd type="none" w="med" len="med"/>
            <a:tailEnd type="none" w="med" len="med"/>
          </a:ln>
        </p:spPr>
      </p:cxnSp>
      <p:cxnSp>
        <p:nvCxnSpPr>
          <p:cNvPr id="452" name="Google Shape;452;p32"/>
          <p:cNvCxnSpPr>
            <a:stCxn id="440" idx="4"/>
            <a:endCxn id="450" idx="4"/>
          </p:cNvCxnSpPr>
          <p:nvPr/>
        </p:nvCxnSpPr>
        <p:spPr>
          <a:xfrm rot="5400000">
            <a:off x="4571762" y="3445975"/>
            <a:ext cx="600" cy="1070700"/>
          </a:xfrm>
          <a:prstGeom prst="curvedConnector3">
            <a:avLst>
              <a:gd name="adj1" fmla="val 39687500"/>
            </a:avLst>
          </a:prstGeom>
          <a:noFill/>
          <a:ln w="19050" cap="flat" cmpd="sng">
            <a:solidFill>
              <a:schemeClr val="dk1"/>
            </a:solidFill>
            <a:prstDash val="dot"/>
            <a:round/>
            <a:headEnd type="none" w="med" len="med"/>
            <a:tailEnd type="none" w="med" len="med"/>
          </a:ln>
        </p:spPr>
      </p:cxnSp>
      <p:cxnSp>
        <p:nvCxnSpPr>
          <p:cNvPr id="453" name="Google Shape;453;p32"/>
          <p:cNvCxnSpPr>
            <a:stCxn id="450" idx="2"/>
            <a:endCxn id="449" idx="2"/>
          </p:cNvCxnSpPr>
          <p:nvPr/>
        </p:nvCxnSpPr>
        <p:spPr>
          <a:xfrm rot="10800000" flipH="1">
            <a:off x="3404338" y="2277775"/>
            <a:ext cx="600" cy="1071000"/>
          </a:xfrm>
          <a:prstGeom prst="curvedConnector3">
            <a:avLst>
              <a:gd name="adj1" fmla="val -39687500"/>
            </a:avLst>
          </a:prstGeom>
          <a:noFill/>
          <a:ln w="19050" cap="flat" cmpd="sng">
            <a:solidFill>
              <a:schemeClr val="dk1"/>
            </a:solidFill>
            <a:prstDash val="dot"/>
            <a:round/>
            <a:headEnd type="none" w="med" len="med"/>
            <a:tailEnd type="none" w="med" len="med"/>
          </a:ln>
        </p:spPr>
      </p:cxnSp>
      <p:sp>
        <p:nvSpPr>
          <p:cNvPr id="454" name="Google Shape;454;p32"/>
          <p:cNvSpPr/>
          <p:nvPr/>
        </p:nvSpPr>
        <p:spPr>
          <a:xfrm>
            <a:off x="4128369" y="2369527"/>
            <a:ext cx="887262" cy="887394"/>
          </a:xfrm>
          <a:custGeom>
            <a:avLst/>
            <a:gdLst/>
            <a:ahLst/>
            <a:cxnLst/>
            <a:rect l="l" t="t" r="r" b="b"/>
            <a:pathLst>
              <a:path w="6032" h="6033" extrusionOk="0">
                <a:moveTo>
                  <a:pt x="6032" y="3018"/>
                </a:moveTo>
                <a:lnTo>
                  <a:pt x="6032" y="3018"/>
                </a:lnTo>
                <a:cubicBezTo>
                  <a:pt x="6032" y="4683"/>
                  <a:pt x="4683" y="6033"/>
                  <a:pt x="3018" y="6033"/>
                </a:cubicBezTo>
                <a:cubicBezTo>
                  <a:pt x="1352" y="6033"/>
                  <a:pt x="0" y="4683"/>
                  <a:pt x="0" y="3018"/>
                </a:cubicBezTo>
                <a:cubicBezTo>
                  <a:pt x="0" y="1352"/>
                  <a:pt x="1352" y="0"/>
                  <a:pt x="3018" y="0"/>
                </a:cubicBezTo>
                <a:cubicBezTo>
                  <a:pt x="4683" y="0"/>
                  <a:pt x="6032" y="1352"/>
                  <a:pt x="6032" y="301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strike="noStrike">
              <a:solidFill>
                <a:srgbClr val="000000"/>
              </a:solidFill>
              <a:latin typeface="Arial Rounded MT Bold" panose="020F0704030504030204" pitchFamily="34" charset="0"/>
              <a:sym typeface="Arial"/>
            </a:endParaRPr>
          </a:p>
        </p:txBody>
      </p:sp>
      <p:grpSp>
        <p:nvGrpSpPr>
          <p:cNvPr id="455" name="Google Shape;455;p32"/>
          <p:cNvGrpSpPr/>
          <p:nvPr/>
        </p:nvGrpSpPr>
        <p:grpSpPr>
          <a:xfrm>
            <a:off x="4294952" y="2536176"/>
            <a:ext cx="554096" cy="554096"/>
            <a:chOff x="6452075" y="582789"/>
            <a:chExt cx="234687" cy="234687"/>
          </a:xfrm>
        </p:grpSpPr>
        <p:sp>
          <p:nvSpPr>
            <p:cNvPr id="456" name="Google Shape;456;p32"/>
            <p:cNvSpPr/>
            <p:nvPr/>
          </p:nvSpPr>
          <p:spPr>
            <a:xfrm>
              <a:off x="6452075" y="582789"/>
              <a:ext cx="234687" cy="234687"/>
            </a:xfrm>
            <a:custGeom>
              <a:avLst/>
              <a:gdLst/>
              <a:ahLst/>
              <a:cxnLst/>
              <a:rect l="l" t="t" r="r" b="b"/>
              <a:pathLst>
                <a:path w="234687" h="234687" extrusionOk="0">
                  <a:moveTo>
                    <a:pt x="210132" y="89845"/>
                  </a:moveTo>
                  <a:cubicBezTo>
                    <a:pt x="208202" y="83348"/>
                    <a:pt x="205629" y="77109"/>
                    <a:pt x="202413" y="71191"/>
                  </a:cubicBezTo>
                  <a:cubicBezTo>
                    <a:pt x="211161" y="60320"/>
                    <a:pt x="210518" y="44368"/>
                    <a:pt x="200419" y="34269"/>
                  </a:cubicBezTo>
                  <a:cubicBezTo>
                    <a:pt x="190255" y="24106"/>
                    <a:pt x="174239" y="23591"/>
                    <a:pt x="163497" y="32275"/>
                  </a:cubicBezTo>
                  <a:cubicBezTo>
                    <a:pt x="157579" y="29059"/>
                    <a:pt x="151275" y="26421"/>
                    <a:pt x="144842" y="24556"/>
                  </a:cubicBezTo>
                  <a:cubicBezTo>
                    <a:pt x="140468" y="-8185"/>
                    <a:pt x="94219" y="-8185"/>
                    <a:pt x="89845" y="24556"/>
                  </a:cubicBezTo>
                  <a:cubicBezTo>
                    <a:pt x="83348" y="26486"/>
                    <a:pt x="77109" y="29059"/>
                    <a:pt x="71191" y="32275"/>
                  </a:cubicBezTo>
                  <a:cubicBezTo>
                    <a:pt x="60320" y="23527"/>
                    <a:pt x="44368" y="24170"/>
                    <a:pt x="34269" y="34269"/>
                  </a:cubicBezTo>
                  <a:cubicBezTo>
                    <a:pt x="24041" y="44496"/>
                    <a:pt x="23591" y="60449"/>
                    <a:pt x="32275" y="71191"/>
                  </a:cubicBezTo>
                  <a:cubicBezTo>
                    <a:pt x="29058" y="77109"/>
                    <a:pt x="26421" y="83413"/>
                    <a:pt x="24556" y="89845"/>
                  </a:cubicBezTo>
                  <a:cubicBezTo>
                    <a:pt x="-8185" y="94219"/>
                    <a:pt x="-8185" y="140468"/>
                    <a:pt x="24556" y="144842"/>
                  </a:cubicBezTo>
                  <a:cubicBezTo>
                    <a:pt x="26486" y="151339"/>
                    <a:pt x="29058" y="157579"/>
                    <a:pt x="32275" y="163497"/>
                  </a:cubicBezTo>
                  <a:cubicBezTo>
                    <a:pt x="23591" y="174239"/>
                    <a:pt x="24041" y="190191"/>
                    <a:pt x="34269" y="200419"/>
                  </a:cubicBezTo>
                  <a:cubicBezTo>
                    <a:pt x="44368" y="210518"/>
                    <a:pt x="60320" y="211161"/>
                    <a:pt x="71191" y="202413"/>
                  </a:cubicBezTo>
                  <a:cubicBezTo>
                    <a:pt x="77109" y="205629"/>
                    <a:pt x="83413" y="208266"/>
                    <a:pt x="89845" y="210132"/>
                  </a:cubicBezTo>
                  <a:cubicBezTo>
                    <a:pt x="94219" y="242873"/>
                    <a:pt x="140468" y="242873"/>
                    <a:pt x="144842" y="210132"/>
                  </a:cubicBezTo>
                  <a:cubicBezTo>
                    <a:pt x="151339" y="208202"/>
                    <a:pt x="157579" y="205629"/>
                    <a:pt x="163497" y="202413"/>
                  </a:cubicBezTo>
                  <a:cubicBezTo>
                    <a:pt x="174367" y="211161"/>
                    <a:pt x="190320" y="210518"/>
                    <a:pt x="200419" y="200419"/>
                  </a:cubicBezTo>
                  <a:cubicBezTo>
                    <a:pt x="210518" y="190320"/>
                    <a:pt x="211161" y="174367"/>
                    <a:pt x="202413" y="163497"/>
                  </a:cubicBezTo>
                  <a:cubicBezTo>
                    <a:pt x="205629" y="157514"/>
                    <a:pt x="208266" y="151275"/>
                    <a:pt x="210132" y="144842"/>
                  </a:cubicBezTo>
                  <a:cubicBezTo>
                    <a:pt x="242873" y="140468"/>
                    <a:pt x="242873" y="94219"/>
                    <a:pt x="210132" y="89845"/>
                  </a:cubicBezTo>
                  <a:lnTo>
                    <a:pt x="210132" y="89845"/>
                  </a:lnTo>
                  <a:close/>
                  <a:moveTo>
                    <a:pt x="84892" y="156035"/>
                  </a:moveTo>
                  <a:lnTo>
                    <a:pt x="65338" y="146258"/>
                  </a:lnTo>
                  <a:lnTo>
                    <a:pt x="71513" y="133907"/>
                  </a:lnTo>
                  <a:lnTo>
                    <a:pt x="91067" y="143685"/>
                  </a:lnTo>
                  <a:lnTo>
                    <a:pt x="84892" y="156035"/>
                  </a:lnTo>
                  <a:close/>
                  <a:moveTo>
                    <a:pt x="97178" y="93190"/>
                  </a:moveTo>
                  <a:cubicBezTo>
                    <a:pt x="95441" y="93769"/>
                    <a:pt x="94026" y="95120"/>
                    <a:pt x="93447" y="96856"/>
                  </a:cubicBezTo>
                  <a:lnTo>
                    <a:pt x="92547" y="99494"/>
                  </a:lnTo>
                  <a:cubicBezTo>
                    <a:pt x="90553" y="105283"/>
                    <a:pt x="85857" y="109914"/>
                    <a:pt x="79939" y="111844"/>
                  </a:cubicBezTo>
                  <a:cubicBezTo>
                    <a:pt x="77559" y="112616"/>
                    <a:pt x="75951" y="114803"/>
                    <a:pt x="75951" y="117312"/>
                  </a:cubicBezTo>
                  <a:lnTo>
                    <a:pt x="75951" y="117955"/>
                  </a:lnTo>
                  <a:lnTo>
                    <a:pt x="61864" y="117955"/>
                  </a:lnTo>
                  <a:lnTo>
                    <a:pt x="61864" y="117312"/>
                  </a:lnTo>
                  <a:cubicBezTo>
                    <a:pt x="61864" y="108885"/>
                    <a:pt x="67332" y="101424"/>
                    <a:pt x="75501" y="98722"/>
                  </a:cubicBezTo>
                  <a:cubicBezTo>
                    <a:pt x="77237" y="98143"/>
                    <a:pt x="78588" y="96792"/>
                    <a:pt x="79167" y="95055"/>
                  </a:cubicBezTo>
                  <a:lnTo>
                    <a:pt x="80068" y="92418"/>
                  </a:lnTo>
                  <a:cubicBezTo>
                    <a:pt x="82062" y="86629"/>
                    <a:pt x="86758" y="81998"/>
                    <a:pt x="92675" y="80003"/>
                  </a:cubicBezTo>
                  <a:lnTo>
                    <a:pt x="101488" y="77109"/>
                  </a:lnTo>
                  <a:lnTo>
                    <a:pt x="105926" y="90231"/>
                  </a:lnTo>
                  <a:lnTo>
                    <a:pt x="97114" y="93126"/>
                  </a:lnTo>
                  <a:close/>
                  <a:moveTo>
                    <a:pt x="112551" y="68940"/>
                  </a:moveTo>
                  <a:lnTo>
                    <a:pt x="108177" y="55818"/>
                  </a:lnTo>
                  <a:lnTo>
                    <a:pt x="128890" y="48935"/>
                  </a:lnTo>
                  <a:lnTo>
                    <a:pt x="133264" y="62057"/>
                  </a:lnTo>
                  <a:lnTo>
                    <a:pt x="112551" y="68940"/>
                  </a:lnTo>
                  <a:close/>
                  <a:moveTo>
                    <a:pt x="165233" y="132042"/>
                  </a:moveTo>
                  <a:cubicBezTo>
                    <a:pt x="165233" y="140468"/>
                    <a:pt x="159766" y="147930"/>
                    <a:pt x="151596" y="150632"/>
                  </a:cubicBezTo>
                  <a:cubicBezTo>
                    <a:pt x="149860" y="151211"/>
                    <a:pt x="148509" y="152561"/>
                    <a:pt x="147866" y="154298"/>
                  </a:cubicBezTo>
                  <a:lnTo>
                    <a:pt x="146965" y="156935"/>
                  </a:lnTo>
                  <a:cubicBezTo>
                    <a:pt x="144971" y="162725"/>
                    <a:pt x="140275" y="167356"/>
                    <a:pt x="134357" y="169286"/>
                  </a:cubicBezTo>
                  <a:lnTo>
                    <a:pt x="125545" y="172180"/>
                  </a:lnTo>
                  <a:lnTo>
                    <a:pt x="121107" y="159058"/>
                  </a:lnTo>
                  <a:lnTo>
                    <a:pt x="129919" y="156164"/>
                  </a:lnTo>
                  <a:cubicBezTo>
                    <a:pt x="131656" y="155585"/>
                    <a:pt x="133007" y="154234"/>
                    <a:pt x="133650" y="152497"/>
                  </a:cubicBezTo>
                  <a:lnTo>
                    <a:pt x="134551" y="149860"/>
                  </a:lnTo>
                  <a:cubicBezTo>
                    <a:pt x="136545" y="144071"/>
                    <a:pt x="141240" y="139439"/>
                    <a:pt x="147158" y="137445"/>
                  </a:cubicBezTo>
                  <a:cubicBezTo>
                    <a:pt x="149538" y="136673"/>
                    <a:pt x="151146" y="134486"/>
                    <a:pt x="151146" y="131978"/>
                  </a:cubicBezTo>
                  <a:lnTo>
                    <a:pt x="151146" y="131334"/>
                  </a:lnTo>
                  <a:lnTo>
                    <a:pt x="165233" y="131334"/>
                  </a:lnTo>
                  <a:lnTo>
                    <a:pt x="165233" y="131978"/>
                  </a:lnTo>
                  <a:close/>
                  <a:moveTo>
                    <a:pt x="151854" y="117698"/>
                  </a:moveTo>
                  <a:cubicBezTo>
                    <a:pt x="140404" y="117698"/>
                    <a:pt x="131141" y="108371"/>
                    <a:pt x="131141" y="96985"/>
                  </a:cubicBezTo>
                  <a:cubicBezTo>
                    <a:pt x="132299" y="69454"/>
                    <a:pt x="171473" y="69454"/>
                    <a:pt x="172631" y="96985"/>
                  </a:cubicBezTo>
                  <a:cubicBezTo>
                    <a:pt x="172631" y="108435"/>
                    <a:pt x="163303" y="117698"/>
                    <a:pt x="151918" y="117698"/>
                  </a:cubicBezTo>
                  <a:lnTo>
                    <a:pt x="151918" y="1176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Rounded MT Bold" panose="020F0704030504030204" pitchFamily="34" charset="0"/>
                <a:sym typeface="Arial"/>
              </a:endParaRPr>
            </a:p>
          </p:txBody>
        </p:sp>
        <p:sp>
          <p:nvSpPr>
            <p:cNvPr id="457" name="Google Shape;457;p32"/>
            <p:cNvSpPr/>
            <p:nvPr/>
          </p:nvSpPr>
          <p:spPr>
            <a:xfrm>
              <a:off x="6597046" y="672827"/>
              <a:ext cx="13829" cy="13781"/>
            </a:xfrm>
            <a:custGeom>
              <a:avLst/>
              <a:gdLst/>
              <a:ahLst/>
              <a:cxnLst/>
              <a:rect l="l" t="t" r="r" b="b"/>
              <a:pathLst>
                <a:path w="13829" h="13781" extrusionOk="0">
                  <a:moveTo>
                    <a:pt x="6883" y="0"/>
                  </a:moveTo>
                  <a:cubicBezTo>
                    <a:pt x="3087" y="0"/>
                    <a:pt x="0" y="3088"/>
                    <a:pt x="0" y="6883"/>
                  </a:cubicBezTo>
                  <a:cubicBezTo>
                    <a:pt x="386" y="16081"/>
                    <a:pt x="13444" y="16081"/>
                    <a:pt x="13830" y="6883"/>
                  </a:cubicBezTo>
                  <a:cubicBezTo>
                    <a:pt x="13830" y="3088"/>
                    <a:pt x="10742" y="0"/>
                    <a:pt x="6947" y="0"/>
                  </a:cubicBezTo>
                  <a:lnTo>
                    <a:pt x="694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Rounded MT Bold" panose="020F0704030504030204" pitchFamily="34" charset="0"/>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976145" y="1270463"/>
            <a:ext cx="2032131" cy="3016771"/>
          </a:xfrm>
          <a:prstGeom prst="rect">
            <a:avLst/>
          </a:prstGeom>
        </p:spPr>
      </p:pic>
      <p:pic>
        <p:nvPicPr>
          <p:cNvPr id="4" name="Imagen 3"/>
          <p:cNvPicPr>
            <a:picLocks noChangeAspect="1"/>
          </p:cNvPicPr>
          <p:nvPr/>
        </p:nvPicPr>
        <p:blipFill>
          <a:blip r:embed="rId3"/>
          <a:stretch>
            <a:fillRect/>
          </a:stretch>
        </p:blipFill>
        <p:spPr>
          <a:xfrm>
            <a:off x="213351" y="1270464"/>
            <a:ext cx="2314091" cy="3016771"/>
          </a:xfrm>
          <a:prstGeom prst="rect">
            <a:avLst/>
          </a:prstGeom>
        </p:spPr>
      </p:pic>
      <p:sp>
        <p:nvSpPr>
          <p:cNvPr id="8" name="Google Shape;437;p32"/>
          <p:cNvSpPr txBox="1">
            <a:spLocks noGrp="1"/>
          </p:cNvSpPr>
          <p:nvPr>
            <p:ph type="title"/>
          </p:nvPr>
        </p:nvSpPr>
        <p:spPr>
          <a:xfrm>
            <a:off x="4631821" y="569916"/>
            <a:ext cx="4512179" cy="572700"/>
          </a:xfrm>
          <a:prstGeom prst="rect">
            <a:avLst/>
          </a:prstGeom>
          <a:noFill/>
          <a:ln>
            <a:noFill/>
          </a:ln>
        </p:spPr>
        <p:txBody>
          <a:bodyPr spcFirstLastPara="1" wrap="square" lIns="91425" tIns="91425" rIns="91425" bIns="91425" anchor="b" anchorCtr="0">
            <a:noAutofit/>
          </a:bodyPr>
          <a:lstStyle/>
          <a:p>
            <a:pPr>
              <a:lnSpc>
                <a:spcPct val="100000"/>
              </a:lnSpc>
              <a:buClr>
                <a:srgbClr val="000000"/>
              </a:buClr>
              <a:buFont typeface="Arial"/>
            </a:pPr>
            <a:r>
              <a:rPr lang="es-ES" sz="1800" b="1" dirty="0">
                <a:solidFill>
                  <a:schemeClr val="dk1"/>
                </a:solidFill>
                <a:latin typeface="Arial Rounded MT Bold" panose="020F0704030504030204" pitchFamily="34" charset="0"/>
                <a:cs typeface="Archivo" panose="020B0604020202020204" charset="0"/>
                <a:sym typeface="Arial"/>
              </a:rPr>
              <a:t>PLAN DE DESARROLLO</a:t>
            </a:r>
            <a:endParaRPr sz="1800" b="1" dirty="0">
              <a:solidFill>
                <a:schemeClr val="dk1"/>
              </a:solidFill>
              <a:latin typeface="Arial Rounded MT Bold" panose="020F0704030504030204" pitchFamily="34" charset="0"/>
              <a:cs typeface="Archivo" panose="020B0604020202020204" charset="0"/>
              <a:sym typeface="Arial"/>
            </a:endParaRPr>
          </a:p>
        </p:txBody>
      </p:sp>
      <p:pic>
        <p:nvPicPr>
          <p:cNvPr id="2" name="Imagen 1"/>
          <p:cNvPicPr>
            <a:picLocks noChangeAspect="1"/>
          </p:cNvPicPr>
          <p:nvPr/>
        </p:nvPicPr>
        <p:blipFill rotWithShape="1">
          <a:blip r:embed="rId4"/>
          <a:srcRect l="6292" t="16763" r="4157" b="6296"/>
          <a:stretch/>
        </p:blipFill>
        <p:spPr>
          <a:xfrm>
            <a:off x="5231040" y="1812954"/>
            <a:ext cx="3754850" cy="1813824"/>
          </a:xfrm>
          <a:prstGeom prst="rect">
            <a:avLst/>
          </a:prstGeom>
        </p:spPr>
      </p:pic>
    </p:spTree>
    <p:extLst>
      <p:ext uri="{BB962C8B-B14F-4D97-AF65-F5344CB8AC3E}">
        <p14:creationId xmlns:p14="http://schemas.microsoft.com/office/powerpoint/2010/main" val="2940362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04" name="Google Shape;704;p40"/>
          <p:cNvSpPr/>
          <p:nvPr/>
        </p:nvSpPr>
        <p:spPr>
          <a:xfrm flipH="1">
            <a:off x="585955" y="1472067"/>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05" name="Google Shape;705;p40"/>
          <p:cNvSpPr/>
          <p:nvPr/>
        </p:nvSpPr>
        <p:spPr>
          <a:xfrm rot="5400000">
            <a:off x="1643368" y="1146061"/>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Rounded MT Bold" panose="020F0704030504030204" pitchFamily="34" charset="0"/>
              <a:ea typeface="Hind"/>
              <a:cs typeface="Hind"/>
              <a:sym typeface="Hind"/>
            </a:endParaRPr>
          </a:p>
        </p:txBody>
      </p:sp>
      <p:sp>
        <p:nvSpPr>
          <p:cNvPr id="732" name="Google Shape;732;p40"/>
          <p:cNvSpPr/>
          <p:nvPr/>
        </p:nvSpPr>
        <p:spPr>
          <a:xfrm rot="5400000" flipH="1">
            <a:off x="1574969" y="3947564"/>
            <a:ext cx="850235" cy="850235"/>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68" name="Google Shape;437;p32"/>
          <p:cNvSpPr txBox="1">
            <a:spLocks/>
          </p:cNvSpPr>
          <p:nvPr/>
        </p:nvSpPr>
        <p:spPr>
          <a:xfrm>
            <a:off x="4657458" y="661143"/>
            <a:ext cx="4486542" cy="460205"/>
          </a:xfrm>
          <a:prstGeom prst="rect">
            <a:avLst/>
          </a:prstGeom>
          <a:noFill/>
          <a:ln>
            <a:noFill/>
          </a:ln>
        </p:spPr>
        <p:txBody>
          <a:bodyPr spcFirstLastPara="1" vert="horz" wrap="square" lIns="91425" tIns="91425" rIns="91425" bIns="91425" rtlCol="0" anchor="b" anchorCtr="0">
            <a:noAutofit/>
          </a:bodyPr>
          <a:lstStyle>
            <a:lvl1pPr algn="ctr" defTabSz="685800" eaLnBrk="1" latinLnBrk="0" hangingPunct="1">
              <a:buSzPts val="3000"/>
              <a:buNone/>
              <a:defRPr sz="1800" b="1" kern="1200" spc="-38" baseline="0">
                <a:solidFill>
                  <a:schemeClr val="dk1"/>
                </a:solidFill>
                <a:latin typeface="Archivo" panose="020B0604020202020204" charset="0"/>
                <a:ea typeface="+mj-ea"/>
                <a:cs typeface="Archivo" panose="020B0604020202020204" charset="0"/>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ES" dirty="0">
                <a:latin typeface="Arial Rounded MT Bold" panose="020F0704030504030204" pitchFamily="34" charset="0"/>
              </a:rPr>
              <a:t>PLAN INDICATIVO</a:t>
            </a:r>
          </a:p>
        </p:txBody>
      </p:sp>
      <p:sp>
        <p:nvSpPr>
          <p:cNvPr id="69" name="Google Shape;877;p43"/>
          <p:cNvSpPr/>
          <p:nvPr/>
        </p:nvSpPr>
        <p:spPr>
          <a:xfrm>
            <a:off x="1815328" y="1370226"/>
            <a:ext cx="540979" cy="40190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Arial Rounded MT Bold" panose="020F0704030504030204" pitchFamily="34" charset="0"/>
            </a:endParaRPr>
          </a:p>
        </p:txBody>
      </p:sp>
      <p:grpSp>
        <p:nvGrpSpPr>
          <p:cNvPr id="70" name="Google Shape;881;p43"/>
          <p:cNvGrpSpPr/>
          <p:nvPr/>
        </p:nvGrpSpPr>
        <p:grpSpPr>
          <a:xfrm>
            <a:off x="1806653" y="4191829"/>
            <a:ext cx="386866" cy="361704"/>
            <a:chOff x="-6329100" y="3632100"/>
            <a:chExt cx="293025" cy="291450"/>
          </a:xfrm>
        </p:grpSpPr>
        <p:sp>
          <p:nvSpPr>
            <p:cNvPr id="71" name="Google Shape;882;p4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83;p4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84;p4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uadroTexto 3"/>
          <p:cNvSpPr txBox="1"/>
          <p:nvPr/>
        </p:nvSpPr>
        <p:spPr>
          <a:xfrm>
            <a:off x="3660539" y="1996296"/>
            <a:ext cx="4049162" cy="4001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s-ES" b="0" dirty="0">
                <a:latin typeface="Arial Rounded MT Bold" panose="020F0704030504030204" pitchFamily="34" charset="0"/>
              </a:rPr>
              <a:t>40 Indicadores de resultados</a:t>
            </a:r>
          </a:p>
        </p:txBody>
      </p:sp>
      <p:sp>
        <p:nvSpPr>
          <p:cNvPr id="75" name="CuadroTexto 74"/>
          <p:cNvSpPr txBox="1"/>
          <p:nvPr/>
        </p:nvSpPr>
        <p:spPr>
          <a:xfrm>
            <a:off x="3660539" y="3547454"/>
            <a:ext cx="4049162" cy="4001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s-ES" b="0" dirty="0">
                <a:latin typeface="Arial Rounded MT Bold" panose="020F0704030504030204" pitchFamily="34" charset="0"/>
              </a:rPr>
              <a:t>181 Indicadores de productos</a:t>
            </a:r>
          </a:p>
        </p:txBody>
      </p:sp>
    </p:spTree>
    <p:extLst>
      <p:ext uri="{BB962C8B-B14F-4D97-AF65-F5344CB8AC3E}">
        <p14:creationId xmlns:p14="http://schemas.microsoft.com/office/powerpoint/2010/main" val="3638568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 name="Google Shape;437;p32"/>
          <p:cNvSpPr txBox="1">
            <a:spLocks/>
          </p:cNvSpPr>
          <p:nvPr/>
        </p:nvSpPr>
        <p:spPr>
          <a:xfrm>
            <a:off x="4971090" y="459713"/>
            <a:ext cx="4259359" cy="572700"/>
          </a:xfrm>
          <a:prstGeom prst="rect">
            <a:avLst/>
          </a:prstGeom>
          <a:noFill/>
          <a:ln>
            <a:no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algn="ctr" defTabSz="685800" eaLnBrk="1" latinLnBrk="0" hangingPunct="1">
              <a:buSzPts val="3000"/>
              <a:buNone/>
              <a:defRPr sz="1800" b="1" kern="1200" spc="-38" baseline="0">
                <a:solidFill>
                  <a:schemeClr val="dk1"/>
                </a:solidFill>
                <a:latin typeface="Archivo" panose="020B0604020202020204" charset="0"/>
                <a:ea typeface="+mj-ea"/>
                <a:cs typeface="Archivo" panose="020B0604020202020204" charset="0"/>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ES" dirty="0">
                <a:latin typeface="Arial Rounded MT Bold" panose="020F0704030504030204" pitchFamily="34" charset="0"/>
              </a:rPr>
              <a:t>PLAN INDICATIVO</a:t>
            </a:r>
          </a:p>
        </p:txBody>
      </p:sp>
      <p:pic>
        <p:nvPicPr>
          <p:cNvPr id="77" name="Imagen 76"/>
          <p:cNvPicPr>
            <a:picLocks noChangeAspect="1"/>
          </p:cNvPicPr>
          <p:nvPr/>
        </p:nvPicPr>
        <p:blipFill rotWithShape="1">
          <a:blip r:embed="rId3"/>
          <a:srcRect t="10771"/>
          <a:stretch/>
        </p:blipFill>
        <p:spPr>
          <a:xfrm>
            <a:off x="80511" y="1681035"/>
            <a:ext cx="4332718" cy="2226530"/>
          </a:xfrm>
          <a:prstGeom prst="rect">
            <a:avLst/>
          </a:prstGeom>
        </p:spPr>
      </p:pic>
      <p:pic>
        <p:nvPicPr>
          <p:cNvPr id="2" name="Imagen 1"/>
          <p:cNvPicPr>
            <a:picLocks noChangeAspect="1"/>
          </p:cNvPicPr>
          <p:nvPr/>
        </p:nvPicPr>
        <p:blipFill>
          <a:blip r:embed="rId4"/>
          <a:stretch>
            <a:fillRect/>
          </a:stretch>
        </p:blipFill>
        <p:spPr>
          <a:xfrm>
            <a:off x="4487149" y="1525850"/>
            <a:ext cx="4576340" cy="2536901"/>
          </a:xfrm>
          <a:prstGeom prst="rect">
            <a:avLst/>
          </a:prstGeom>
        </p:spPr>
      </p:pic>
    </p:spTree>
    <p:extLst>
      <p:ext uri="{BB962C8B-B14F-4D97-AF65-F5344CB8AC3E}">
        <p14:creationId xmlns:p14="http://schemas.microsoft.com/office/powerpoint/2010/main" val="2050004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3585681" y="490632"/>
            <a:ext cx="5558319"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sym typeface="Arial"/>
              </a:rPr>
              <a:t>PLAN OPERATIVO ANUAL DE INVERSIONES</a:t>
            </a:r>
          </a:p>
        </p:txBody>
      </p:sp>
      <p:pic>
        <p:nvPicPr>
          <p:cNvPr id="5" name="Imagen 4"/>
          <p:cNvPicPr>
            <a:picLocks noChangeAspect="1"/>
          </p:cNvPicPr>
          <p:nvPr/>
        </p:nvPicPr>
        <p:blipFill rotWithShape="1">
          <a:blip r:embed="rId2"/>
          <a:srcRect l="1348" t="27554" r="786" b="11892"/>
          <a:stretch/>
        </p:blipFill>
        <p:spPr>
          <a:xfrm>
            <a:off x="123290" y="1253448"/>
            <a:ext cx="8948791" cy="3113070"/>
          </a:xfrm>
          <a:prstGeom prst="rect">
            <a:avLst/>
          </a:prstGeom>
        </p:spPr>
      </p:pic>
    </p:spTree>
    <p:extLst>
      <p:ext uri="{BB962C8B-B14F-4D97-AF65-F5344CB8AC3E}">
        <p14:creationId xmlns:p14="http://schemas.microsoft.com/office/powerpoint/2010/main" val="3637915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554804" y="624013"/>
            <a:ext cx="8589195" cy="362306"/>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rPr>
              <a:t>PLANES DE ACCIÓN. Aprobación 5 julio 2024</a:t>
            </a:r>
            <a:endParaRPr sz="1600" b="1" dirty="0">
              <a:solidFill>
                <a:schemeClr val="dk1"/>
              </a:solidFill>
              <a:latin typeface="Arial Rounded MT Bold" panose="020F0704030504030204" pitchFamily="34" charset="0"/>
              <a:cs typeface="Archivo" panose="020B0604020202020204" charset="0"/>
            </a:endParaRPr>
          </a:p>
        </p:txBody>
      </p:sp>
      <p:pic>
        <p:nvPicPr>
          <p:cNvPr id="5" name="Imagen 4"/>
          <p:cNvPicPr>
            <a:picLocks noChangeAspect="1"/>
          </p:cNvPicPr>
          <p:nvPr/>
        </p:nvPicPr>
        <p:blipFill rotWithShape="1">
          <a:blip r:embed="rId2"/>
          <a:srcRect l="1910" t="26356" r="6404" b="16688"/>
          <a:stretch/>
        </p:blipFill>
        <p:spPr>
          <a:xfrm>
            <a:off x="225761" y="1063151"/>
            <a:ext cx="4274320" cy="1797977"/>
          </a:xfrm>
          <a:prstGeom prst="rect">
            <a:avLst/>
          </a:prstGeom>
        </p:spPr>
      </p:pic>
      <p:pic>
        <p:nvPicPr>
          <p:cNvPr id="6" name="Imagen 5"/>
          <p:cNvPicPr>
            <a:picLocks noChangeAspect="1"/>
          </p:cNvPicPr>
          <p:nvPr/>
        </p:nvPicPr>
        <p:blipFill rotWithShape="1">
          <a:blip r:embed="rId3"/>
          <a:srcRect l="1910" t="26355" r="1236" b="11892"/>
          <a:stretch/>
        </p:blipFill>
        <p:spPr>
          <a:xfrm>
            <a:off x="4618099" y="1024777"/>
            <a:ext cx="4320418" cy="1837526"/>
          </a:xfrm>
          <a:prstGeom prst="rect">
            <a:avLst/>
          </a:prstGeom>
        </p:spPr>
      </p:pic>
      <p:pic>
        <p:nvPicPr>
          <p:cNvPr id="7" name="Imagen 6"/>
          <p:cNvPicPr>
            <a:picLocks noChangeAspect="1"/>
          </p:cNvPicPr>
          <p:nvPr/>
        </p:nvPicPr>
        <p:blipFill>
          <a:blip r:embed="rId4"/>
          <a:stretch>
            <a:fillRect/>
          </a:stretch>
        </p:blipFill>
        <p:spPr>
          <a:xfrm>
            <a:off x="1859622" y="2937960"/>
            <a:ext cx="5260369" cy="2097538"/>
          </a:xfrm>
          <a:prstGeom prst="rect">
            <a:avLst/>
          </a:prstGeom>
        </p:spPr>
      </p:pic>
    </p:spTree>
    <p:extLst>
      <p:ext uri="{BB962C8B-B14F-4D97-AF65-F5344CB8AC3E}">
        <p14:creationId xmlns:p14="http://schemas.microsoft.com/office/powerpoint/2010/main" val="1779279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30"/>
          <p:cNvSpPr txBox="1">
            <a:spLocks noGrp="1"/>
          </p:cNvSpPr>
          <p:nvPr>
            <p:ph type="title"/>
          </p:nvPr>
        </p:nvSpPr>
        <p:spPr>
          <a:xfrm>
            <a:off x="832294" y="699381"/>
            <a:ext cx="7704000"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n" sz="1800" b="1" dirty="0">
                <a:solidFill>
                  <a:schemeClr val="dk1"/>
                </a:solidFill>
                <a:latin typeface="Arial Rounded MT Bold" panose="020F0704030504030204" pitchFamily="34" charset="0"/>
                <a:cs typeface="Archivo" panose="020B0604020202020204" charset="0"/>
              </a:rPr>
              <a:t>2. BANCO DE PROYECTOS</a:t>
            </a:r>
            <a:endParaRPr sz="1800" b="1" dirty="0">
              <a:solidFill>
                <a:schemeClr val="dk1"/>
              </a:solidFill>
              <a:latin typeface="Arial Rounded MT Bold" panose="020F0704030504030204" pitchFamily="34" charset="0"/>
              <a:cs typeface="Archivo" panose="020B0604020202020204" charset="0"/>
            </a:endParaRPr>
          </a:p>
        </p:txBody>
      </p:sp>
      <p:sp>
        <p:nvSpPr>
          <p:cNvPr id="368" name="Google Shape;368;p30"/>
          <p:cNvSpPr txBox="1"/>
          <p:nvPr/>
        </p:nvSpPr>
        <p:spPr>
          <a:xfrm>
            <a:off x="3634985" y="1641045"/>
            <a:ext cx="21102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sz="1400" b="0" dirty="0">
                <a:latin typeface="Arial Rounded MT Bold" panose="020F0704030504030204" pitchFamily="34" charset="0"/>
                <a:sym typeface="Archivo"/>
              </a:rPr>
              <a:t>Alineación con Planes Territoriales</a:t>
            </a:r>
            <a:endParaRPr sz="1400" b="0" dirty="0">
              <a:latin typeface="Arial Rounded MT Bold" panose="020F0704030504030204" pitchFamily="34" charset="0"/>
              <a:sym typeface="Archivo"/>
            </a:endParaRPr>
          </a:p>
        </p:txBody>
      </p:sp>
      <p:sp>
        <p:nvSpPr>
          <p:cNvPr id="369" name="Google Shape;369;p30"/>
          <p:cNvSpPr txBox="1"/>
          <p:nvPr/>
        </p:nvSpPr>
        <p:spPr>
          <a:xfrm>
            <a:off x="6327094" y="2506332"/>
            <a:ext cx="22092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sz="1600" b="0" dirty="0">
                <a:latin typeface="Arial Rounded MT Bold" panose="020F0704030504030204" pitchFamily="34" charset="0"/>
                <a:sym typeface="Archivo"/>
              </a:rPr>
              <a:t>Documentación y Seguimiento</a:t>
            </a:r>
            <a:endParaRPr sz="1600" b="0" dirty="0">
              <a:latin typeface="Arial Rounded MT Bold" panose="020F0704030504030204" pitchFamily="34" charset="0"/>
              <a:sym typeface="Archivo"/>
            </a:endParaRPr>
          </a:p>
        </p:txBody>
      </p:sp>
      <p:sp>
        <p:nvSpPr>
          <p:cNvPr id="371" name="Google Shape;371;p30"/>
          <p:cNvSpPr txBox="1"/>
          <p:nvPr/>
        </p:nvSpPr>
        <p:spPr>
          <a:xfrm>
            <a:off x="827394" y="2506332"/>
            <a:ext cx="22092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buNone/>
              <a:defRPr sz="1800" b="1">
                <a:solidFill>
                  <a:schemeClr val="dk1"/>
                </a:solidFill>
                <a:latin typeface="Archivo" panose="020B0604020202020204" charset="0"/>
                <a:ea typeface="Archivo"/>
                <a:cs typeface="Archivo" panose="020B0604020202020204" charset="0"/>
              </a:defRPr>
            </a:lvl1pPr>
          </a:lstStyle>
          <a:p>
            <a:r>
              <a:rPr lang="en" sz="1600" b="0" dirty="0">
                <a:latin typeface="Arial Rounded MT Bold" panose="020F0704030504030204" pitchFamily="34" charset="0"/>
                <a:sym typeface="Archivo"/>
              </a:rPr>
              <a:t>Inteligencia de Proyectos</a:t>
            </a:r>
            <a:endParaRPr sz="1600" b="0" dirty="0">
              <a:latin typeface="Arial Rounded MT Bold" panose="020F0704030504030204" pitchFamily="34" charset="0"/>
              <a:sym typeface="Archivo"/>
            </a:endParaRPr>
          </a:p>
        </p:txBody>
      </p:sp>
      <p:sp>
        <p:nvSpPr>
          <p:cNvPr id="373" name="Google Shape;373;p30"/>
          <p:cNvSpPr/>
          <p:nvPr/>
        </p:nvSpPr>
        <p:spPr>
          <a:xfrm rot="10800000">
            <a:off x="3546036" y="1916856"/>
            <a:ext cx="2288100" cy="2287800"/>
          </a:xfrm>
          <a:prstGeom prst="pie">
            <a:avLst>
              <a:gd name="adj1" fmla="val 10761199"/>
              <a:gd name="adj2" fmla="val 1620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Lexend"/>
              <a:cs typeface="Lexend"/>
              <a:sym typeface="Lexend"/>
            </a:endParaRPr>
          </a:p>
        </p:txBody>
      </p:sp>
      <p:sp>
        <p:nvSpPr>
          <p:cNvPr id="374" name="Google Shape;374;p30"/>
          <p:cNvSpPr/>
          <p:nvPr/>
        </p:nvSpPr>
        <p:spPr>
          <a:xfrm rot="10800000" flipH="1">
            <a:off x="3534452" y="1916856"/>
            <a:ext cx="2288100" cy="2287800"/>
          </a:xfrm>
          <a:prstGeom prst="pie">
            <a:avLst>
              <a:gd name="adj1" fmla="val 10817930"/>
              <a:gd name="adj2" fmla="val 1620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Lexend"/>
              <a:cs typeface="Lexend"/>
              <a:sym typeface="Lexend"/>
            </a:endParaRPr>
          </a:p>
        </p:txBody>
      </p:sp>
      <p:cxnSp>
        <p:nvCxnSpPr>
          <p:cNvPr id="375" name="Google Shape;375;p30"/>
          <p:cNvCxnSpPr>
            <a:stCxn id="374" idx="2"/>
            <a:endCxn id="371" idx="3"/>
          </p:cNvCxnSpPr>
          <p:nvPr/>
        </p:nvCxnSpPr>
        <p:spPr>
          <a:xfrm rot="10800000">
            <a:off x="3036452" y="2783256"/>
            <a:ext cx="498000" cy="277500"/>
          </a:xfrm>
          <a:prstGeom prst="bentConnector3">
            <a:avLst>
              <a:gd name="adj1" fmla="val 49984"/>
            </a:avLst>
          </a:prstGeom>
          <a:noFill/>
          <a:ln w="19050" cap="flat" cmpd="sng">
            <a:solidFill>
              <a:schemeClr val="dk1"/>
            </a:solidFill>
            <a:prstDash val="dot"/>
            <a:round/>
            <a:headEnd type="none" w="med" len="med"/>
            <a:tailEnd type="none" w="med" len="med"/>
          </a:ln>
        </p:spPr>
      </p:cxnSp>
      <p:cxnSp>
        <p:nvCxnSpPr>
          <p:cNvPr id="376" name="Google Shape;376;p30"/>
          <p:cNvCxnSpPr>
            <a:stCxn id="373" idx="2"/>
            <a:endCxn id="369" idx="1"/>
          </p:cNvCxnSpPr>
          <p:nvPr/>
        </p:nvCxnSpPr>
        <p:spPr>
          <a:xfrm rot="10800000" flipH="1">
            <a:off x="5834136" y="2783256"/>
            <a:ext cx="492900" cy="277500"/>
          </a:xfrm>
          <a:prstGeom prst="bentConnector3">
            <a:avLst>
              <a:gd name="adj1" fmla="val 50006"/>
            </a:avLst>
          </a:prstGeom>
          <a:noFill/>
          <a:ln w="19050" cap="flat" cmpd="sng">
            <a:solidFill>
              <a:schemeClr val="dk1"/>
            </a:solidFill>
            <a:prstDash val="dot"/>
            <a:round/>
            <a:headEnd type="none" w="med" len="med"/>
            <a:tailEnd type="none" w="med" len="med"/>
          </a:ln>
        </p:spPr>
      </p:cxnSp>
      <p:sp>
        <p:nvSpPr>
          <p:cNvPr id="377" name="Google Shape;377;p30"/>
          <p:cNvSpPr/>
          <p:nvPr/>
        </p:nvSpPr>
        <p:spPr>
          <a:xfrm>
            <a:off x="4217794" y="2594227"/>
            <a:ext cx="933000" cy="933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rial Rounded MT Bold" panose="020F0704030504030204" pitchFamily="34" charset="0"/>
              <a:ea typeface="Montserrat"/>
              <a:cs typeface="Montserrat"/>
              <a:sym typeface="Montserrat"/>
            </a:endParaRPr>
          </a:p>
        </p:txBody>
      </p:sp>
      <p:grpSp>
        <p:nvGrpSpPr>
          <p:cNvPr id="378" name="Google Shape;378;p30"/>
          <p:cNvGrpSpPr/>
          <p:nvPr/>
        </p:nvGrpSpPr>
        <p:grpSpPr>
          <a:xfrm>
            <a:off x="4488343" y="2804753"/>
            <a:ext cx="391902" cy="511947"/>
            <a:chOff x="4728744" y="1203246"/>
            <a:chExt cx="179722" cy="234784"/>
          </a:xfrm>
        </p:grpSpPr>
        <p:sp>
          <p:nvSpPr>
            <p:cNvPr id="379" name="Google Shape;379;p30"/>
            <p:cNvSpPr/>
            <p:nvPr/>
          </p:nvSpPr>
          <p:spPr>
            <a:xfrm>
              <a:off x="4846071" y="1320638"/>
              <a:ext cx="14087" cy="20712"/>
            </a:xfrm>
            <a:custGeom>
              <a:avLst/>
              <a:gdLst/>
              <a:ahLst/>
              <a:cxnLst/>
              <a:rect l="l" t="t" r="r" b="b"/>
              <a:pathLst>
                <a:path w="14087" h="20712" extrusionOk="0">
                  <a:moveTo>
                    <a:pt x="7076" y="20712"/>
                  </a:moveTo>
                  <a:cubicBezTo>
                    <a:pt x="10935" y="20712"/>
                    <a:pt x="14087" y="17625"/>
                    <a:pt x="14087" y="13830"/>
                  </a:cubicBezTo>
                  <a:lnTo>
                    <a:pt x="14087" y="0"/>
                  </a:lnTo>
                  <a:lnTo>
                    <a:pt x="0" y="0"/>
                  </a:lnTo>
                  <a:lnTo>
                    <a:pt x="0" y="13830"/>
                  </a:lnTo>
                  <a:cubicBezTo>
                    <a:pt x="0" y="17625"/>
                    <a:pt x="3152" y="20712"/>
                    <a:pt x="7011" y="20712"/>
                  </a:cubicBezTo>
                  <a:lnTo>
                    <a:pt x="7011" y="20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80" name="Google Shape;380;p30"/>
            <p:cNvSpPr/>
            <p:nvPr/>
          </p:nvSpPr>
          <p:spPr>
            <a:xfrm>
              <a:off x="4846136" y="1293171"/>
              <a:ext cx="14087" cy="14087"/>
            </a:xfrm>
            <a:custGeom>
              <a:avLst/>
              <a:gdLst/>
              <a:ahLst/>
              <a:cxnLst/>
              <a:rect l="l" t="t" r="r" b="b"/>
              <a:pathLst>
                <a:path w="14087" h="14087" extrusionOk="0">
                  <a:moveTo>
                    <a:pt x="0" y="0"/>
                  </a:moveTo>
                  <a:lnTo>
                    <a:pt x="14087" y="0"/>
                  </a:lnTo>
                  <a:lnTo>
                    <a:pt x="14087" y="14087"/>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81" name="Google Shape;381;p30"/>
            <p:cNvSpPr/>
            <p:nvPr/>
          </p:nvSpPr>
          <p:spPr>
            <a:xfrm>
              <a:off x="4770619" y="1383612"/>
              <a:ext cx="26694" cy="20197"/>
            </a:xfrm>
            <a:custGeom>
              <a:avLst/>
              <a:gdLst/>
              <a:ahLst/>
              <a:cxnLst/>
              <a:rect l="l" t="t" r="r" b="b"/>
              <a:pathLst>
                <a:path w="26694" h="20197" extrusionOk="0">
                  <a:moveTo>
                    <a:pt x="4117" y="0"/>
                  </a:moveTo>
                  <a:lnTo>
                    <a:pt x="0" y="10099"/>
                  </a:lnTo>
                  <a:lnTo>
                    <a:pt x="4117" y="20198"/>
                  </a:lnTo>
                  <a:lnTo>
                    <a:pt x="22578" y="20198"/>
                  </a:lnTo>
                  <a:lnTo>
                    <a:pt x="26695" y="10099"/>
                  </a:lnTo>
                  <a:lnTo>
                    <a:pt x="22578" y="0"/>
                  </a:lnTo>
                  <a:lnTo>
                    <a:pt x="411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82" name="Google Shape;382;p30"/>
            <p:cNvSpPr/>
            <p:nvPr/>
          </p:nvSpPr>
          <p:spPr>
            <a:xfrm>
              <a:off x="4728744" y="1224666"/>
              <a:ext cx="179722" cy="213364"/>
            </a:xfrm>
            <a:custGeom>
              <a:avLst/>
              <a:gdLst/>
              <a:ahLst/>
              <a:cxnLst/>
              <a:rect l="l" t="t" r="r" b="b"/>
              <a:pathLst>
                <a:path w="179722" h="213364" extrusionOk="0">
                  <a:moveTo>
                    <a:pt x="151613" y="0"/>
                  </a:moveTo>
                  <a:lnTo>
                    <a:pt x="151613" y="34221"/>
                  </a:lnTo>
                  <a:lnTo>
                    <a:pt x="27531" y="34221"/>
                  </a:lnTo>
                  <a:lnTo>
                    <a:pt x="27531" y="0"/>
                  </a:lnTo>
                  <a:lnTo>
                    <a:pt x="0" y="0"/>
                  </a:lnTo>
                  <a:lnTo>
                    <a:pt x="0" y="213364"/>
                  </a:lnTo>
                  <a:lnTo>
                    <a:pt x="179722" y="213364"/>
                  </a:lnTo>
                  <a:lnTo>
                    <a:pt x="179722" y="0"/>
                  </a:lnTo>
                  <a:lnTo>
                    <a:pt x="151613" y="0"/>
                  </a:lnTo>
                  <a:close/>
                  <a:moveTo>
                    <a:pt x="103305" y="55062"/>
                  </a:moveTo>
                  <a:lnTo>
                    <a:pt x="144859" y="55062"/>
                  </a:lnTo>
                  <a:lnTo>
                    <a:pt x="144859" y="110316"/>
                  </a:lnTo>
                  <a:cubicBezTo>
                    <a:pt x="143701" y="137783"/>
                    <a:pt x="104399" y="137783"/>
                    <a:pt x="103305" y="110316"/>
                  </a:cubicBezTo>
                  <a:lnTo>
                    <a:pt x="103305" y="55062"/>
                  </a:lnTo>
                  <a:close/>
                  <a:moveTo>
                    <a:pt x="27531" y="55062"/>
                  </a:moveTo>
                  <a:lnTo>
                    <a:pt x="75838" y="55062"/>
                  </a:lnTo>
                  <a:lnTo>
                    <a:pt x="75838" y="69149"/>
                  </a:lnTo>
                  <a:lnTo>
                    <a:pt x="27531" y="69149"/>
                  </a:lnTo>
                  <a:lnTo>
                    <a:pt x="27531" y="55062"/>
                  </a:lnTo>
                  <a:close/>
                  <a:moveTo>
                    <a:pt x="27531" y="82528"/>
                  </a:moveTo>
                  <a:lnTo>
                    <a:pt x="75838" y="82528"/>
                  </a:lnTo>
                  <a:lnTo>
                    <a:pt x="75838" y="96615"/>
                  </a:lnTo>
                  <a:lnTo>
                    <a:pt x="27531" y="96615"/>
                  </a:lnTo>
                  <a:lnTo>
                    <a:pt x="27531" y="82528"/>
                  </a:lnTo>
                  <a:close/>
                  <a:moveTo>
                    <a:pt x="27531" y="110059"/>
                  </a:moveTo>
                  <a:lnTo>
                    <a:pt x="75838" y="110059"/>
                  </a:lnTo>
                  <a:lnTo>
                    <a:pt x="75838" y="124146"/>
                  </a:lnTo>
                  <a:lnTo>
                    <a:pt x="27531" y="124146"/>
                  </a:lnTo>
                  <a:lnTo>
                    <a:pt x="27531" y="110059"/>
                  </a:lnTo>
                  <a:close/>
                  <a:moveTo>
                    <a:pt x="73716" y="193231"/>
                  </a:moveTo>
                  <a:lnTo>
                    <a:pt x="36794" y="193231"/>
                  </a:lnTo>
                  <a:lnTo>
                    <a:pt x="27081" y="169366"/>
                  </a:lnTo>
                  <a:lnTo>
                    <a:pt x="36794" y="145502"/>
                  </a:lnTo>
                  <a:lnTo>
                    <a:pt x="73716" y="145502"/>
                  </a:lnTo>
                  <a:lnTo>
                    <a:pt x="83429" y="169366"/>
                  </a:lnTo>
                  <a:lnTo>
                    <a:pt x="73716" y="193231"/>
                  </a:lnTo>
                  <a:close/>
                  <a:moveTo>
                    <a:pt x="151613" y="193231"/>
                  </a:moveTo>
                  <a:lnTo>
                    <a:pt x="103305" y="193231"/>
                  </a:lnTo>
                  <a:lnTo>
                    <a:pt x="103305" y="179144"/>
                  </a:lnTo>
                  <a:lnTo>
                    <a:pt x="151613" y="179144"/>
                  </a:lnTo>
                  <a:lnTo>
                    <a:pt x="151613" y="193231"/>
                  </a:lnTo>
                  <a:close/>
                  <a:moveTo>
                    <a:pt x="151613" y="165700"/>
                  </a:moveTo>
                  <a:lnTo>
                    <a:pt x="103305" y="165700"/>
                  </a:lnTo>
                  <a:lnTo>
                    <a:pt x="103305" y="151613"/>
                  </a:lnTo>
                  <a:lnTo>
                    <a:pt x="151613" y="151613"/>
                  </a:lnTo>
                  <a:lnTo>
                    <a:pt x="151613" y="1657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83" name="Google Shape;383;p30"/>
            <p:cNvSpPr/>
            <p:nvPr/>
          </p:nvSpPr>
          <p:spPr>
            <a:xfrm>
              <a:off x="4770362" y="1203246"/>
              <a:ext cx="96615" cy="41617"/>
            </a:xfrm>
            <a:custGeom>
              <a:avLst/>
              <a:gdLst/>
              <a:ahLst/>
              <a:cxnLst/>
              <a:rect l="l" t="t" r="r" b="b"/>
              <a:pathLst>
                <a:path w="96615" h="41617" extrusionOk="0">
                  <a:moveTo>
                    <a:pt x="96551" y="14087"/>
                  </a:moveTo>
                  <a:lnTo>
                    <a:pt x="75774" y="14087"/>
                  </a:lnTo>
                  <a:lnTo>
                    <a:pt x="75774" y="0"/>
                  </a:lnTo>
                  <a:lnTo>
                    <a:pt x="20777" y="0"/>
                  </a:lnTo>
                  <a:lnTo>
                    <a:pt x="20777" y="14087"/>
                  </a:lnTo>
                  <a:lnTo>
                    <a:pt x="0" y="14087"/>
                  </a:lnTo>
                  <a:lnTo>
                    <a:pt x="0" y="41618"/>
                  </a:lnTo>
                  <a:lnTo>
                    <a:pt x="96615" y="41618"/>
                  </a:lnTo>
                  <a:lnTo>
                    <a:pt x="96615"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grpSp>
      <p:cxnSp>
        <p:nvCxnSpPr>
          <p:cNvPr id="384" name="Google Shape;384;p30"/>
          <p:cNvCxnSpPr>
            <a:endCxn id="377" idx="0"/>
          </p:cNvCxnSpPr>
          <p:nvPr/>
        </p:nvCxnSpPr>
        <p:spPr>
          <a:xfrm>
            <a:off x="4684294" y="2416207"/>
            <a:ext cx="0" cy="17790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3585681" y="681402"/>
            <a:ext cx="5558319"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rPr>
              <a:t>INTELIGENCIA DE PROYECTOS</a:t>
            </a:r>
            <a:endParaRPr sz="1600" b="1" dirty="0">
              <a:solidFill>
                <a:schemeClr val="dk1"/>
              </a:solidFill>
              <a:latin typeface="Arial Rounded MT Bold" panose="020F0704030504030204" pitchFamily="34" charset="0"/>
              <a:cs typeface="Archivo" panose="020B0604020202020204" charset="0"/>
            </a:endParaRPr>
          </a:p>
          <a:p>
            <a:pPr>
              <a:lnSpc>
                <a:spcPct val="100000"/>
              </a:lnSpc>
              <a:buClr>
                <a:srgbClr val="000000"/>
              </a:buClr>
              <a:buFont typeface="Arial"/>
            </a:pPr>
            <a:endParaRPr sz="1600" b="1" dirty="0">
              <a:solidFill>
                <a:schemeClr val="dk1"/>
              </a:solidFill>
              <a:latin typeface="Arial Rounded MT Bold" panose="020F0704030504030204" pitchFamily="34" charset="0"/>
              <a:cs typeface="Archivo" panose="020B0604020202020204" charset="0"/>
            </a:endParaRPr>
          </a:p>
        </p:txBody>
      </p:sp>
      <p:sp>
        <p:nvSpPr>
          <p:cNvPr id="4" name="Google Shape;704;p40"/>
          <p:cNvSpPr/>
          <p:nvPr/>
        </p:nvSpPr>
        <p:spPr>
          <a:xfrm flipH="1">
            <a:off x="-903798" y="1307681"/>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 name="Google Shape;705;p40"/>
          <p:cNvSpPr/>
          <p:nvPr/>
        </p:nvSpPr>
        <p:spPr>
          <a:xfrm rot="5400000">
            <a:off x="153615" y="981675"/>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8" name="Google Shape;732;p40"/>
          <p:cNvSpPr/>
          <p:nvPr/>
        </p:nvSpPr>
        <p:spPr>
          <a:xfrm rot="5400000" flipH="1">
            <a:off x="85216" y="3783178"/>
            <a:ext cx="850235" cy="850235"/>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9" name="Google Shape;877;p43"/>
          <p:cNvSpPr/>
          <p:nvPr/>
        </p:nvSpPr>
        <p:spPr>
          <a:xfrm>
            <a:off x="325575" y="1205840"/>
            <a:ext cx="540979" cy="40190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 name="Google Shape;881;p43"/>
          <p:cNvGrpSpPr/>
          <p:nvPr/>
        </p:nvGrpSpPr>
        <p:grpSpPr>
          <a:xfrm>
            <a:off x="385299" y="4027443"/>
            <a:ext cx="386866" cy="361704"/>
            <a:chOff x="-6329100" y="3632100"/>
            <a:chExt cx="293025" cy="291450"/>
          </a:xfrm>
        </p:grpSpPr>
        <p:sp>
          <p:nvSpPr>
            <p:cNvPr id="11" name="Google Shape;882;p4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3;p4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84;p4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CuadroTexto 13"/>
          <p:cNvSpPr txBox="1"/>
          <p:nvPr/>
        </p:nvSpPr>
        <p:spPr>
          <a:xfrm>
            <a:off x="2396011" y="1405759"/>
            <a:ext cx="6113124" cy="2769989"/>
          </a:xfrm>
          <a:prstGeom prst="rect">
            <a:avLst/>
          </a:prstGeom>
          <a:noFill/>
        </p:spPr>
        <p:txBody>
          <a:bodyPr wrap="square" rtlCol="0">
            <a:spAutoFit/>
          </a:bodyPr>
          <a:lstStyle/>
          <a:p>
            <a:pPr lvl="0"/>
            <a:r>
              <a:rPr lang="es-ES" sz="1200" dirty="0">
                <a:latin typeface="Arial Rounded MT Bold" panose="020F0704030504030204" pitchFamily="34" charset="0"/>
                <a:cs typeface="Archivo" panose="020B0604020202020204" charset="0"/>
              </a:rPr>
              <a:t>ONU- Negocios verdes. Reto de Innovación en Proyectos Verdes </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Digitalización Municipal - </a:t>
            </a:r>
            <a:r>
              <a:rPr lang="es-ES" sz="1200" dirty="0" err="1">
                <a:latin typeface="Arial Rounded MT Bold" panose="020F0704030504030204" pitchFamily="34" charset="0"/>
                <a:cs typeface="Archivo" panose="020B0604020202020204" charset="0"/>
              </a:rPr>
              <a:t>Smartcities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SGR Ambiente</a:t>
            </a:r>
            <a:endParaRPr lang="es-CO" sz="1200" dirty="0">
              <a:latin typeface="Arial Rounded MT Bold" panose="020F0704030504030204" pitchFamily="34" charset="0"/>
              <a:cs typeface="Archivo" panose="020B0604020202020204" charset="0"/>
            </a:endParaRPr>
          </a:p>
          <a:p>
            <a:pPr lvl="0"/>
            <a:r>
              <a:rPr lang="es-ES" sz="1200" dirty="0" err="1">
                <a:latin typeface="Arial Rounded MT Bold" panose="020F0704030504030204" pitchFamily="34" charset="0"/>
                <a:cs typeface="Archivo" panose="020B0604020202020204" charset="0"/>
              </a:rPr>
              <a:t>ProUSAR</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Entornos Resistentes, Inclusivos y Sostenibles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Gestionar una sede para la casa de las mujeres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Proceso de formación a Gestores turísticos en el CAICA del Rio el Melcocho</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Infraestructura Turística</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Productores de Cacao en los Cañones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Conectividad escuelas</a:t>
            </a:r>
            <a:endParaRPr lang="es-CO" sz="1200" dirty="0">
              <a:latin typeface="Arial Rounded MT Bold" panose="020F0704030504030204" pitchFamily="34" charset="0"/>
              <a:cs typeface="Archivo" panose="020B0604020202020204" charset="0"/>
            </a:endParaRPr>
          </a:p>
          <a:p>
            <a:pPr lvl="0"/>
            <a:r>
              <a:rPr lang="es-ES" sz="1200" dirty="0">
                <a:latin typeface="Arial Rounded MT Bold" panose="020F0704030504030204" pitchFamily="34" charset="0"/>
                <a:cs typeface="Archivo" panose="020B0604020202020204" charset="0"/>
              </a:rPr>
              <a:t>Comunidades de conectividad</a:t>
            </a:r>
          </a:p>
          <a:p>
            <a:pPr lvl="0"/>
            <a:r>
              <a:rPr lang="es-ES" sz="1200" dirty="0">
                <a:latin typeface="Arial Rounded MT Bold" panose="020F0704030504030204" pitchFamily="34" charset="0"/>
                <a:cs typeface="Archivo" panose="020B0604020202020204" charset="0"/>
              </a:rPr>
              <a:t>Convocatoria a Becas Fraternidad Medellín</a:t>
            </a:r>
          </a:p>
          <a:p>
            <a:pPr lvl="0"/>
            <a:r>
              <a:rPr lang="es-ES" sz="1200" dirty="0">
                <a:latin typeface="Arial Rounded MT Bold" panose="020F0704030504030204" pitchFamily="34" charset="0"/>
                <a:cs typeface="Archivo" panose="020B0604020202020204" charset="0"/>
              </a:rPr>
              <a:t>Convocatoria Becas </a:t>
            </a:r>
            <a:r>
              <a:rPr lang="es-ES" sz="1200" dirty="0" err="1">
                <a:latin typeface="Arial Rounded MT Bold" panose="020F0704030504030204" pitchFamily="34" charset="0"/>
                <a:cs typeface="Archivo" panose="020B0604020202020204" charset="0"/>
              </a:rPr>
              <a:t>Mintic</a:t>
            </a:r>
            <a:r>
              <a:rPr lang="es-ES" sz="1200" dirty="0">
                <a:latin typeface="Arial Rounded MT Bold" panose="020F0704030504030204" pitchFamily="34" charset="0"/>
                <a:cs typeface="Archivo" panose="020B0604020202020204" charset="0"/>
              </a:rPr>
              <a:t>-EAFIT</a:t>
            </a:r>
          </a:p>
          <a:p>
            <a:pPr lvl="0"/>
            <a:r>
              <a:rPr lang="es-ES" sz="1200" dirty="0">
                <a:latin typeface="Arial Rounded MT Bold" panose="020F0704030504030204" pitchFamily="34" charset="0"/>
                <a:cs typeface="Archivo" panose="020B0604020202020204" charset="0"/>
              </a:rPr>
              <a:t>Búsqueda de postulantes a diferentes convocatorias de manera permanente</a:t>
            </a:r>
            <a:endParaRPr lang="es-CO" sz="1200" dirty="0">
              <a:latin typeface="Arial Rounded MT Bold" panose="020F0704030504030204" pitchFamily="34" charset="0"/>
              <a:cs typeface="Archivo" panose="020B0604020202020204" charset="0"/>
            </a:endParaRPr>
          </a:p>
        </p:txBody>
      </p:sp>
    </p:spTree>
    <p:extLst>
      <p:ext uri="{BB962C8B-B14F-4D97-AF65-F5344CB8AC3E}">
        <p14:creationId xmlns:p14="http://schemas.microsoft.com/office/powerpoint/2010/main" val="30898324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123290" y="490632"/>
            <a:ext cx="9020711" cy="572700"/>
          </a:xfrm>
          <a:prstGeom prst="rect">
            <a:avLst/>
          </a:prstGeom>
          <a:noFill/>
          <a:ln>
            <a:noFill/>
          </a:ln>
        </p:spPr>
        <p:txBody>
          <a:bodyPr spcFirstLastPara="1" vert="horz" wrap="square" lIns="91425" tIns="91425" rIns="91425" bIns="91425" rtlCol="0" anchor="b" anchorCtr="0">
            <a:noAutofit/>
          </a:bodyPr>
          <a:lstStyle/>
          <a:p>
            <a:pPr algn="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rPr>
              <a:t>ALINEACIÓN CON PRESUPUESTO Y PLANES TERRITORIALES</a:t>
            </a:r>
            <a:endParaRPr sz="1600" b="1" dirty="0">
              <a:solidFill>
                <a:schemeClr val="dk1"/>
              </a:solidFill>
              <a:latin typeface="Arial Rounded MT Bold" panose="020F0704030504030204" pitchFamily="34" charset="0"/>
              <a:cs typeface="Archivo" panose="020B0604020202020204" charset="0"/>
            </a:endParaRPr>
          </a:p>
        </p:txBody>
      </p:sp>
      <p:pic>
        <p:nvPicPr>
          <p:cNvPr id="2" name="Imagen 1"/>
          <p:cNvPicPr>
            <a:picLocks noChangeAspect="1"/>
          </p:cNvPicPr>
          <p:nvPr/>
        </p:nvPicPr>
        <p:blipFill rotWithShape="1">
          <a:blip r:embed="rId2"/>
          <a:srcRect l="1348" t="27554" r="786" b="11892"/>
          <a:stretch/>
        </p:blipFill>
        <p:spPr>
          <a:xfrm>
            <a:off x="123290" y="1253448"/>
            <a:ext cx="8948791" cy="3113070"/>
          </a:xfrm>
          <a:prstGeom prst="rect">
            <a:avLst/>
          </a:prstGeom>
        </p:spPr>
      </p:pic>
    </p:spTree>
    <p:extLst>
      <p:ext uri="{BB962C8B-B14F-4D97-AF65-F5344CB8AC3E}">
        <p14:creationId xmlns:p14="http://schemas.microsoft.com/office/powerpoint/2010/main" val="3588030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470403"/>
            <a:ext cx="7886700" cy="3421145"/>
          </a:xfrm>
        </p:spPr>
        <p:txBody>
          <a:bodyPr>
            <a:normAutofit/>
          </a:bodyPr>
          <a:lstStyle/>
          <a:p>
            <a:pPr marL="0" indent="0" algn="just" eaLnBrk="1" hangingPunct="1">
              <a:buNone/>
              <a:defRPr/>
            </a:pPr>
            <a:r>
              <a:rPr lang="es-CO" sz="1200" b="1" dirty="0">
                <a:latin typeface="Arial" panose="020B0604020202020204" pitchFamily="34" charset="0"/>
                <a:cs typeface="Arial" panose="020B0604020202020204" pitchFamily="34" charset="0"/>
              </a:rPr>
              <a:t>DIRECTIVO: </a:t>
            </a:r>
            <a:r>
              <a:rPr lang="es-CO" sz="1200" dirty="0">
                <a:latin typeface="Arial" panose="020B0604020202020204" pitchFamily="34" charset="0"/>
                <a:cs typeface="Arial" panose="020B0604020202020204" pitchFamily="34" charset="0"/>
              </a:rPr>
              <a:t>Comprende los empleos a los cuales corresponden funciones de dirección general, de formulación de políticas institucionales y de adopción de planes, programas y proyectos. </a:t>
            </a:r>
            <a:endParaRPr lang="es-CO" sz="1200" b="1" dirty="0">
              <a:latin typeface="Arial" panose="020B0604020202020204" pitchFamily="34" charset="0"/>
              <a:cs typeface="Arial" panose="020B0604020202020204" pitchFamily="34" charset="0"/>
            </a:endParaRPr>
          </a:p>
          <a:p>
            <a:pPr marL="0" indent="0" algn="just" eaLnBrk="1" hangingPunct="1">
              <a:buNone/>
              <a:defRPr/>
            </a:pPr>
            <a:r>
              <a:rPr lang="es-CO" sz="1200" b="1" dirty="0">
                <a:latin typeface="Arial" panose="020B0604020202020204" pitchFamily="34" charset="0"/>
                <a:cs typeface="Arial" panose="020B0604020202020204" pitchFamily="34" charset="0"/>
              </a:rPr>
              <a:t>ASESOR: </a:t>
            </a:r>
            <a:r>
              <a:rPr lang="es-CO" sz="1200" dirty="0">
                <a:latin typeface="Arial" panose="020B0604020202020204" pitchFamily="34" charset="0"/>
                <a:cs typeface="Arial" panose="020B0604020202020204" pitchFamily="34" charset="0"/>
              </a:rPr>
              <a:t>Agrupa los empleos cuyas funciones consisten en asistir, aconsejar y asesorar directamente a los empleados públicos de la alta dirección territorial. </a:t>
            </a:r>
            <a:endParaRPr lang="es-CO" sz="1200" b="1" dirty="0">
              <a:latin typeface="Arial" panose="020B0604020202020204" pitchFamily="34" charset="0"/>
              <a:cs typeface="Arial" panose="020B0604020202020204" pitchFamily="34" charset="0"/>
            </a:endParaRPr>
          </a:p>
          <a:p>
            <a:pPr marL="0" indent="0" algn="just" eaLnBrk="1" hangingPunct="1">
              <a:buNone/>
              <a:defRPr/>
            </a:pPr>
            <a:r>
              <a:rPr lang="es-CO" sz="1200" b="1" dirty="0">
                <a:latin typeface="Arial" panose="020B0604020202020204" pitchFamily="34" charset="0"/>
                <a:cs typeface="Arial" panose="020B0604020202020204" pitchFamily="34" charset="0"/>
              </a:rPr>
              <a:t>PROFESIONAL: </a:t>
            </a:r>
            <a:r>
              <a:rPr lang="es-CO" sz="1200" dirty="0">
                <a:latin typeface="Arial" panose="020B0604020202020204" pitchFamily="34" charset="0"/>
                <a:cs typeface="Arial" panose="020B0604020202020204" pitchFamily="34" charset="0"/>
              </a:rPr>
              <a:t>Agrupa los empleos cuya naturaleza demanda la ejecución y aplicación de los conocimientos propios de cualquier carrera profesional, diferente a la técnica profesional o tecnológica, reconocida por la ley y que según su complejidad y competencias exigidas les puede corresponder funciones de coordinación, supervisión y control de áreas internas encargadas de ejecutar planes, programas y proyectos institucionales.</a:t>
            </a:r>
          </a:p>
          <a:p>
            <a:pPr marL="0" marR="0" lvl="0" indent="0" algn="just" defTabSz="685800" rtl="0" eaLnBrk="1" fontAlgn="auto" latinLnBrk="0" hangingPunct="1">
              <a:lnSpc>
                <a:spcPct val="90000"/>
              </a:lnSpc>
              <a:spcBef>
                <a:spcPts val="900"/>
              </a:spcBef>
              <a:spcAft>
                <a:spcPts val="150"/>
              </a:spcAft>
              <a:buClr>
                <a:srgbClr val="E48312"/>
              </a:buClr>
              <a:buSzPct val="100000"/>
              <a:buNone/>
              <a:tabLst/>
              <a:defRPr/>
            </a:pPr>
            <a:r>
              <a:rPr kumimoji="0" lang="es-CO" sz="12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TÉCNICO: </a:t>
            </a:r>
            <a:r>
              <a:rPr kumimoji="0" lang="es-CO" sz="12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Comprende los empleos cuyas funciones exigen el desarrollo de procesos y procedimientos en labores técnicas misionales y de apoyo, así como las relacionadas con la aplicación de la ciencia y la tecnología.</a:t>
            </a:r>
            <a:endParaRPr kumimoji="0" lang="es-CO" sz="12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just" defTabSz="685800" rtl="0" eaLnBrk="1" fontAlgn="auto" latinLnBrk="0" hangingPunct="1">
              <a:lnSpc>
                <a:spcPct val="90000"/>
              </a:lnSpc>
              <a:spcBef>
                <a:spcPts val="900"/>
              </a:spcBef>
              <a:spcAft>
                <a:spcPts val="150"/>
              </a:spcAft>
              <a:buClr>
                <a:srgbClr val="E48312"/>
              </a:buClr>
              <a:buSzPct val="100000"/>
              <a:buNone/>
              <a:tabLst/>
              <a:defRPr/>
            </a:pPr>
            <a:r>
              <a:rPr kumimoji="0" lang="es-CO" sz="1200" b="1"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ASISTENCIAL: </a:t>
            </a:r>
            <a:r>
              <a:rPr kumimoji="0" lang="es-CO" sz="12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Comprende los empleos cuyas funciones implican el ejercicio de actividades de apoyo y complementarias de las tareas propias de los niveles superiores o de labores que se caracterizan por el  predominio de actividades manuales o tareas de simple ejecución.</a:t>
            </a:r>
            <a:endParaRPr lang="es-ES" sz="1200" dirty="0">
              <a:latin typeface="Arial" panose="020B0604020202020204" pitchFamily="34" charset="0"/>
              <a:cs typeface="Arial" panose="020B0604020202020204" pitchFamily="34" charset="0"/>
            </a:endParaRPr>
          </a:p>
          <a:p>
            <a:pPr algn="just"/>
            <a:endParaRPr lang="es-CO" sz="1200" b="1" dirty="0">
              <a:solidFill>
                <a:srgbClr val="333333"/>
              </a:solidFill>
              <a:latin typeface="Arial" panose="020B0604020202020204" pitchFamily="34" charset="0"/>
              <a:ea typeface="Times New Roman" panose="02020603050405020304" pitchFamily="18" charset="0"/>
              <a:cs typeface="Arial" panose="020B0604020202020204" pitchFamily="34"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E1F4351A-DAC3-4C91-96CE-7892A2BFCBF4}"/>
              </a:ext>
            </a:extLst>
          </p:cNvPr>
          <p:cNvSpPr txBox="1"/>
          <p:nvPr/>
        </p:nvSpPr>
        <p:spPr>
          <a:xfrm>
            <a:off x="1281658" y="1002626"/>
            <a:ext cx="5812435" cy="353943"/>
          </a:xfrm>
          <a:prstGeom prst="rect">
            <a:avLst/>
          </a:prstGeom>
          <a:noFill/>
        </p:spPr>
        <p:txBody>
          <a:bodyPr wrap="square">
            <a:spAutoFit/>
          </a:bodyPr>
          <a:lstStyle/>
          <a:p>
            <a:pPr algn="ctr">
              <a:spcBef>
                <a:spcPct val="50000"/>
              </a:spcBef>
              <a:defRPr/>
            </a:pPr>
            <a:r>
              <a:rPr lang="es-CO"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NIVELES JERÁRQUICOS</a:t>
            </a:r>
            <a:endParaRPr lang="es-ES"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endParaRPr>
          </a:p>
        </p:txBody>
      </p:sp>
    </p:spTree>
    <p:extLst>
      <p:ext uri="{BB962C8B-B14F-4D97-AF65-F5344CB8AC3E}">
        <p14:creationId xmlns:p14="http://schemas.microsoft.com/office/powerpoint/2010/main" val="389109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37;p32"/>
          <p:cNvSpPr txBox="1">
            <a:spLocks noGrp="1"/>
          </p:cNvSpPr>
          <p:nvPr>
            <p:ph type="title"/>
          </p:nvPr>
        </p:nvSpPr>
        <p:spPr>
          <a:xfrm>
            <a:off x="1341536" y="594735"/>
            <a:ext cx="6863137" cy="572700"/>
          </a:xfrm>
          <a:prstGeom prst="rect">
            <a:avLst/>
          </a:prstGeom>
          <a:noFill/>
          <a:ln>
            <a:noFill/>
          </a:ln>
        </p:spPr>
        <p:txBody>
          <a:bodyPr spcFirstLastPara="1" vert="horz" wrap="square" lIns="91425" tIns="91425" rIns="91425" bIns="91425" rtlCol="0" anchor="b" anchorCtr="0">
            <a:noAutofit/>
          </a:bodyPr>
          <a:lstStyle/>
          <a:p>
            <a:pPr algn="r">
              <a:lnSpc>
                <a:spcPct val="100000"/>
              </a:lnSpc>
              <a:buClr>
                <a:srgbClr val="000000"/>
              </a:buClr>
              <a:buFont typeface="Arial"/>
            </a:pPr>
            <a:r>
              <a:rPr lang="es-ES" sz="1600" b="1" dirty="0">
                <a:solidFill>
                  <a:schemeClr val="dk1"/>
                </a:solidFill>
                <a:latin typeface="Arial Rounded MT Bold" panose="020F0704030504030204" pitchFamily="34" charset="0"/>
                <a:cs typeface="Archivo" panose="020B0604020202020204" charset="0"/>
              </a:rPr>
              <a:t>DOCUMENTACIÓN Y SEGUIMIENTO</a:t>
            </a:r>
            <a:endParaRPr sz="1600" b="1" dirty="0">
              <a:solidFill>
                <a:schemeClr val="dk1"/>
              </a:solidFill>
              <a:latin typeface="Arial Rounded MT Bold" panose="020F0704030504030204" pitchFamily="34" charset="0"/>
              <a:cs typeface="Archivo" panose="020B0604020202020204" charset="0"/>
            </a:endParaRPr>
          </a:p>
          <a:p>
            <a:pPr>
              <a:lnSpc>
                <a:spcPct val="100000"/>
              </a:lnSpc>
              <a:buClr>
                <a:srgbClr val="000000"/>
              </a:buClr>
              <a:buFont typeface="Arial"/>
            </a:pPr>
            <a:endParaRPr sz="1600" b="1" dirty="0">
              <a:solidFill>
                <a:schemeClr val="dk1"/>
              </a:solidFill>
              <a:latin typeface="Arial Rounded MT Bold" panose="020F0704030504030204" pitchFamily="34" charset="0"/>
              <a:cs typeface="Archivo" panose="020B0604020202020204" charset="0"/>
            </a:endParaRPr>
          </a:p>
        </p:txBody>
      </p:sp>
      <p:pic>
        <p:nvPicPr>
          <p:cNvPr id="4" name="Imagen 3"/>
          <p:cNvPicPr>
            <a:picLocks noChangeAspect="1"/>
          </p:cNvPicPr>
          <p:nvPr/>
        </p:nvPicPr>
        <p:blipFill rotWithShape="1">
          <a:blip r:embed="rId2"/>
          <a:srcRect l="15281" t="14364" r="12697" b="10293"/>
          <a:stretch/>
        </p:blipFill>
        <p:spPr>
          <a:xfrm>
            <a:off x="246580" y="1176884"/>
            <a:ext cx="5332288" cy="3136151"/>
          </a:xfrm>
          <a:prstGeom prst="rect">
            <a:avLst/>
          </a:prstGeom>
        </p:spPr>
      </p:pic>
      <p:sp>
        <p:nvSpPr>
          <p:cNvPr id="6" name="CuadroTexto 5"/>
          <p:cNvSpPr txBox="1"/>
          <p:nvPr/>
        </p:nvSpPr>
        <p:spPr>
          <a:xfrm>
            <a:off x="5679017" y="1513852"/>
            <a:ext cx="2661007" cy="2462213"/>
          </a:xfrm>
          <a:prstGeom prst="rect">
            <a:avLst/>
          </a:prstGeom>
          <a:noFill/>
        </p:spPr>
        <p:txBody>
          <a:bodyPr wrap="square" rtlCol="0">
            <a:spAutoFit/>
          </a:bodyPr>
          <a:lstStyle/>
          <a:p>
            <a:r>
              <a:rPr lang="es-ES" dirty="0">
                <a:latin typeface="Arial Rounded MT Bold" panose="020F0704030504030204" pitchFamily="34" charset="0"/>
                <a:cs typeface="Archivo" panose="020B0604020202020204" charset="0"/>
              </a:rPr>
              <a:t>DOCUMENTACIÓN:</a:t>
            </a:r>
          </a:p>
          <a:p>
            <a:pPr marL="285750" indent="-285750">
              <a:buFont typeface="Arial" panose="020B0604020202020204" pitchFamily="34" charset="0"/>
              <a:buChar char="•"/>
            </a:pPr>
            <a:r>
              <a:rPr lang="es-ES" dirty="0" err="1">
                <a:latin typeface="Arial Rounded MT Bold" panose="020F0704030504030204" pitchFamily="34" charset="0"/>
                <a:cs typeface="Archivo" panose="020B0604020202020204" charset="0"/>
              </a:rPr>
              <a:t>Mga</a:t>
            </a:r>
            <a:endParaRPr lang="es-ES" dirty="0">
              <a:latin typeface="Arial Rounded MT Bold" panose="020F0704030504030204" pitchFamily="34" charset="0"/>
              <a:cs typeface="Archivo" panose="020B0604020202020204" charset="0"/>
            </a:endParaRPr>
          </a:p>
          <a:p>
            <a:pPr marL="285750" indent="-285750">
              <a:buFont typeface="Arial" panose="020B0604020202020204" pitchFamily="34" charset="0"/>
              <a:buChar char="•"/>
            </a:pPr>
            <a:r>
              <a:rPr lang="es-ES" dirty="0">
                <a:latin typeface="Arial Rounded MT Bold" panose="020F0704030504030204" pitchFamily="34" charset="0"/>
                <a:cs typeface="Archivo" panose="020B0604020202020204" charset="0"/>
              </a:rPr>
              <a:t>PIIB</a:t>
            </a:r>
          </a:p>
          <a:p>
            <a:pPr marL="285750" indent="-285750">
              <a:buFont typeface="Arial" panose="020B0604020202020204" pitchFamily="34" charset="0"/>
              <a:buChar char="•"/>
            </a:pPr>
            <a:r>
              <a:rPr lang="es-ES" dirty="0">
                <a:latin typeface="Arial Rounded MT Bold" panose="020F0704030504030204" pitchFamily="34" charset="0"/>
                <a:cs typeface="Archivo" panose="020B0604020202020204" charset="0"/>
              </a:rPr>
              <a:t>SUIFP</a:t>
            </a:r>
          </a:p>
          <a:p>
            <a:pPr marL="285750" indent="-285750">
              <a:buFont typeface="Arial" panose="020B0604020202020204" pitchFamily="34" charset="0"/>
              <a:buChar char="•"/>
            </a:pPr>
            <a:r>
              <a:rPr lang="es-ES" dirty="0" err="1">
                <a:latin typeface="Arial Rounded MT Bold" panose="020F0704030504030204" pitchFamily="34" charset="0"/>
                <a:cs typeface="Archivo" panose="020B0604020202020204" charset="0"/>
              </a:rPr>
              <a:t>Gesproy</a:t>
            </a:r>
            <a:endParaRPr lang="es-ES" dirty="0">
              <a:latin typeface="Arial Rounded MT Bold" panose="020F0704030504030204" pitchFamily="34" charset="0"/>
              <a:cs typeface="Archivo" panose="020B0604020202020204" charset="0"/>
            </a:endParaRPr>
          </a:p>
          <a:p>
            <a:pPr marL="285750" indent="-285750">
              <a:buFont typeface="Arial" panose="020B0604020202020204" pitchFamily="34" charset="0"/>
              <a:buChar char="•"/>
            </a:pPr>
            <a:endParaRPr lang="es-ES" dirty="0">
              <a:latin typeface="Arial Rounded MT Bold" panose="020F0704030504030204" pitchFamily="34" charset="0"/>
              <a:cs typeface="Archivo" panose="020B0604020202020204" charset="0"/>
            </a:endParaRPr>
          </a:p>
          <a:p>
            <a:pPr marL="285750" indent="-285750">
              <a:buFont typeface="Arial" panose="020B0604020202020204" pitchFamily="34" charset="0"/>
              <a:buChar char="•"/>
            </a:pPr>
            <a:endParaRPr lang="es-ES" dirty="0">
              <a:latin typeface="Arial Rounded MT Bold" panose="020F0704030504030204" pitchFamily="34" charset="0"/>
              <a:cs typeface="Archivo" panose="020B0604020202020204" charset="0"/>
            </a:endParaRPr>
          </a:p>
          <a:p>
            <a:r>
              <a:rPr lang="es-ES" dirty="0">
                <a:latin typeface="Arial Rounded MT Bold" panose="020F0704030504030204" pitchFamily="34" charset="0"/>
                <a:cs typeface="Archivo" panose="020B0604020202020204" charset="0"/>
              </a:rPr>
              <a:t>SEGUIMIENTO:</a:t>
            </a:r>
          </a:p>
          <a:p>
            <a:pPr marL="285750" indent="-285750">
              <a:buFont typeface="Arial" panose="020B0604020202020204" pitchFamily="34" charset="0"/>
              <a:buChar char="•"/>
            </a:pPr>
            <a:r>
              <a:rPr lang="es-ES" dirty="0" err="1">
                <a:latin typeface="Arial Rounded MT Bold" panose="020F0704030504030204" pitchFamily="34" charset="0"/>
                <a:cs typeface="Archivo" panose="020B0604020202020204" charset="0"/>
              </a:rPr>
              <a:t>Gesproy</a:t>
            </a:r>
            <a:endParaRPr lang="es-ES" dirty="0">
              <a:latin typeface="Arial Rounded MT Bold" panose="020F0704030504030204" pitchFamily="34" charset="0"/>
              <a:cs typeface="Archivo" panose="020B0604020202020204" charset="0"/>
            </a:endParaRPr>
          </a:p>
          <a:p>
            <a:pPr marL="285750" indent="-285750">
              <a:buFont typeface="Arial" panose="020B0604020202020204" pitchFamily="34" charset="0"/>
              <a:buChar char="•"/>
            </a:pPr>
            <a:r>
              <a:rPr lang="es-ES" dirty="0">
                <a:latin typeface="Arial Rounded MT Bold" panose="020F0704030504030204" pitchFamily="34" charset="0"/>
                <a:cs typeface="Archivo" panose="020B0604020202020204" charset="0"/>
              </a:rPr>
              <a:t>SPI</a:t>
            </a:r>
          </a:p>
          <a:p>
            <a:pPr marL="285750" indent="-285750">
              <a:buFont typeface="Arial" panose="020B0604020202020204" pitchFamily="34" charset="0"/>
              <a:buChar char="•"/>
            </a:pPr>
            <a:r>
              <a:rPr lang="es-ES" dirty="0">
                <a:latin typeface="Arial Rounded MT Bold" panose="020F0704030504030204" pitchFamily="34" charset="0"/>
                <a:cs typeface="Archivo" panose="020B0604020202020204" charset="0"/>
              </a:rPr>
              <a:t>SUIFP</a:t>
            </a:r>
            <a:endParaRPr lang="es-CO" dirty="0">
              <a:latin typeface="Arial Rounded MT Bold" panose="020F0704030504030204" pitchFamily="34" charset="0"/>
              <a:cs typeface="Archivo" panose="020B0604020202020204" charset="0"/>
            </a:endParaRPr>
          </a:p>
        </p:txBody>
      </p:sp>
    </p:spTree>
    <p:extLst>
      <p:ext uri="{BB962C8B-B14F-4D97-AF65-F5344CB8AC3E}">
        <p14:creationId xmlns:p14="http://schemas.microsoft.com/office/powerpoint/2010/main" val="946046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92" name="Google Shape;392;p31"/>
          <p:cNvGrpSpPr/>
          <p:nvPr/>
        </p:nvGrpSpPr>
        <p:grpSpPr>
          <a:xfrm>
            <a:off x="3768563" y="3642239"/>
            <a:ext cx="670175" cy="681766"/>
            <a:chOff x="3542395" y="3519239"/>
            <a:chExt cx="670175" cy="681766"/>
          </a:xfrm>
        </p:grpSpPr>
        <p:sp>
          <p:nvSpPr>
            <p:cNvPr id="393" name="Google Shape;393;p31"/>
            <p:cNvSpPr/>
            <p:nvPr/>
          </p:nvSpPr>
          <p:spPr>
            <a:xfrm>
              <a:off x="3542395" y="3519239"/>
              <a:ext cx="670175" cy="681766"/>
            </a:xfrm>
            <a:custGeom>
              <a:avLst/>
              <a:gdLst/>
              <a:ahLst/>
              <a:cxnLst/>
              <a:rect l="l" t="t" r="r" b="b"/>
              <a:pathLst>
                <a:path w="1274" h="1295" extrusionOk="0">
                  <a:moveTo>
                    <a:pt x="1273" y="905"/>
                  </a:moveTo>
                  <a:lnTo>
                    <a:pt x="899" y="0"/>
                  </a:lnTo>
                  <a:lnTo>
                    <a:pt x="899" y="0"/>
                  </a:lnTo>
                  <a:cubicBezTo>
                    <a:pt x="560" y="141"/>
                    <a:pt x="255" y="346"/>
                    <a:pt x="0" y="602"/>
                  </a:cubicBezTo>
                  <a:lnTo>
                    <a:pt x="692" y="1294"/>
                  </a:lnTo>
                  <a:lnTo>
                    <a:pt x="692" y="1294"/>
                  </a:lnTo>
                  <a:cubicBezTo>
                    <a:pt x="858" y="1129"/>
                    <a:pt x="1054" y="996"/>
                    <a:pt x="1273" y="905"/>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394" name="Google Shape;394;p31"/>
            <p:cNvSpPr/>
            <p:nvPr/>
          </p:nvSpPr>
          <p:spPr>
            <a:xfrm>
              <a:off x="3791300" y="3728300"/>
              <a:ext cx="50400" cy="50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grpSp>
        <p:nvGrpSpPr>
          <p:cNvPr id="395" name="Google Shape;395;p31"/>
          <p:cNvGrpSpPr/>
          <p:nvPr/>
        </p:nvGrpSpPr>
        <p:grpSpPr>
          <a:xfrm>
            <a:off x="4798177" y="3533250"/>
            <a:ext cx="558867" cy="586691"/>
            <a:chOff x="4572010" y="3410250"/>
            <a:chExt cx="558867" cy="586691"/>
          </a:xfrm>
        </p:grpSpPr>
        <p:sp>
          <p:nvSpPr>
            <p:cNvPr id="396" name="Google Shape;396;p31"/>
            <p:cNvSpPr/>
            <p:nvPr/>
          </p:nvSpPr>
          <p:spPr>
            <a:xfrm>
              <a:off x="4572010" y="3410250"/>
              <a:ext cx="558867" cy="586691"/>
            </a:xfrm>
            <a:custGeom>
              <a:avLst/>
              <a:gdLst/>
              <a:ahLst/>
              <a:cxnLst/>
              <a:rect l="l" t="t" r="r" b="b"/>
              <a:pathLst>
                <a:path w="1062" h="1115" extrusionOk="0">
                  <a:moveTo>
                    <a:pt x="687" y="1114"/>
                  </a:moveTo>
                  <a:lnTo>
                    <a:pt x="1061" y="209"/>
                  </a:lnTo>
                  <a:lnTo>
                    <a:pt x="1061" y="209"/>
                  </a:lnTo>
                  <a:cubicBezTo>
                    <a:pt x="734" y="75"/>
                    <a:pt x="376" y="0"/>
                    <a:pt x="0" y="0"/>
                  </a:cubicBezTo>
                  <a:lnTo>
                    <a:pt x="0" y="978"/>
                  </a:lnTo>
                  <a:lnTo>
                    <a:pt x="0" y="978"/>
                  </a:lnTo>
                  <a:cubicBezTo>
                    <a:pt x="243" y="978"/>
                    <a:pt x="475" y="1026"/>
                    <a:pt x="687" y="11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397" name="Google Shape;397;p31"/>
            <p:cNvSpPr/>
            <p:nvPr/>
          </p:nvSpPr>
          <p:spPr>
            <a:xfrm>
              <a:off x="4767225" y="3542865"/>
              <a:ext cx="50400" cy="5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grpSp>
        <p:nvGrpSpPr>
          <p:cNvPr id="398" name="Google Shape;398;p31"/>
          <p:cNvGrpSpPr/>
          <p:nvPr/>
        </p:nvGrpSpPr>
        <p:grpSpPr>
          <a:xfrm>
            <a:off x="4239309" y="3533250"/>
            <a:ext cx="558866" cy="586691"/>
            <a:chOff x="4013142" y="3410250"/>
            <a:chExt cx="558866" cy="586691"/>
          </a:xfrm>
        </p:grpSpPr>
        <p:sp>
          <p:nvSpPr>
            <p:cNvPr id="399" name="Google Shape;399;p31"/>
            <p:cNvSpPr/>
            <p:nvPr/>
          </p:nvSpPr>
          <p:spPr>
            <a:xfrm>
              <a:off x="4013142" y="3410250"/>
              <a:ext cx="558866" cy="586691"/>
            </a:xfrm>
            <a:custGeom>
              <a:avLst/>
              <a:gdLst/>
              <a:ahLst/>
              <a:cxnLst/>
              <a:rect l="l" t="t" r="r" b="b"/>
              <a:pathLst>
                <a:path w="1061" h="1115" extrusionOk="0">
                  <a:moveTo>
                    <a:pt x="1060" y="978"/>
                  </a:moveTo>
                  <a:lnTo>
                    <a:pt x="1060" y="0"/>
                  </a:lnTo>
                  <a:lnTo>
                    <a:pt x="1060" y="0"/>
                  </a:lnTo>
                  <a:cubicBezTo>
                    <a:pt x="684" y="0"/>
                    <a:pt x="326" y="75"/>
                    <a:pt x="0" y="209"/>
                  </a:cubicBezTo>
                  <a:lnTo>
                    <a:pt x="374" y="1114"/>
                  </a:lnTo>
                  <a:lnTo>
                    <a:pt x="374" y="1114"/>
                  </a:lnTo>
                  <a:cubicBezTo>
                    <a:pt x="585" y="1026"/>
                    <a:pt x="817" y="978"/>
                    <a:pt x="1060" y="978"/>
                  </a:cubicBezTo>
                </a:path>
              </a:pathLst>
            </a:custGeom>
            <a:solidFill>
              <a:schemeClr val="accent2">
                <a:lumMod val="60000"/>
                <a:lumOff val="40000"/>
              </a:schemeClr>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400" name="Google Shape;400;p31"/>
            <p:cNvSpPr/>
            <p:nvPr/>
          </p:nvSpPr>
          <p:spPr>
            <a:xfrm>
              <a:off x="4279625" y="3555900"/>
              <a:ext cx="50400" cy="50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grpSp>
        <p:nvGrpSpPr>
          <p:cNvPr id="401" name="Google Shape;401;p31"/>
          <p:cNvGrpSpPr/>
          <p:nvPr/>
        </p:nvGrpSpPr>
        <p:grpSpPr>
          <a:xfrm>
            <a:off x="5159933" y="3642239"/>
            <a:ext cx="670175" cy="681766"/>
            <a:chOff x="4933766" y="3519239"/>
            <a:chExt cx="670175" cy="681766"/>
          </a:xfrm>
        </p:grpSpPr>
        <p:sp>
          <p:nvSpPr>
            <p:cNvPr id="402" name="Google Shape;402;p31"/>
            <p:cNvSpPr/>
            <p:nvPr/>
          </p:nvSpPr>
          <p:spPr>
            <a:xfrm>
              <a:off x="4933766" y="3519239"/>
              <a:ext cx="670175" cy="681766"/>
            </a:xfrm>
            <a:custGeom>
              <a:avLst/>
              <a:gdLst/>
              <a:ahLst/>
              <a:cxnLst/>
              <a:rect l="l" t="t" r="r" b="b"/>
              <a:pathLst>
                <a:path w="1274" h="1295" extrusionOk="0">
                  <a:moveTo>
                    <a:pt x="581" y="1294"/>
                  </a:moveTo>
                  <a:lnTo>
                    <a:pt x="1273" y="602"/>
                  </a:lnTo>
                  <a:lnTo>
                    <a:pt x="1273" y="602"/>
                  </a:lnTo>
                  <a:cubicBezTo>
                    <a:pt x="1018" y="346"/>
                    <a:pt x="713" y="141"/>
                    <a:pt x="374" y="0"/>
                  </a:cubicBezTo>
                  <a:lnTo>
                    <a:pt x="0" y="905"/>
                  </a:lnTo>
                  <a:lnTo>
                    <a:pt x="0" y="905"/>
                  </a:lnTo>
                  <a:cubicBezTo>
                    <a:pt x="219" y="996"/>
                    <a:pt x="416" y="1129"/>
                    <a:pt x="581" y="1294"/>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403" name="Google Shape;403;p31"/>
            <p:cNvSpPr/>
            <p:nvPr/>
          </p:nvSpPr>
          <p:spPr>
            <a:xfrm>
              <a:off x="5243663" y="3678400"/>
              <a:ext cx="50400" cy="50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sp>
        <p:nvSpPr>
          <p:cNvPr id="407" name="Google Shape;407;p31"/>
          <p:cNvSpPr txBox="1">
            <a:spLocks noGrp="1"/>
          </p:cNvSpPr>
          <p:nvPr>
            <p:ph type="title"/>
          </p:nvPr>
        </p:nvSpPr>
        <p:spPr>
          <a:xfrm>
            <a:off x="720000" y="406381"/>
            <a:ext cx="7704000"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SzPts val="3000"/>
              <a:buFont typeface="Arial"/>
            </a:pPr>
            <a:r>
              <a:rPr lang="en" sz="1800" b="1" dirty="0">
                <a:solidFill>
                  <a:schemeClr val="dk1"/>
                </a:solidFill>
                <a:latin typeface="Arial Rounded MT Bold" panose="020F0704030504030204" pitchFamily="34" charset="0"/>
                <a:cs typeface="Archivo" panose="020B0604020202020204" charset="0"/>
              </a:rPr>
              <a:t>3. SISTEMAS DE INFORMACIÓN</a:t>
            </a:r>
            <a:endParaRPr sz="1800" b="1" dirty="0">
              <a:solidFill>
                <a:schemeClr val="dk1"/>
              </a:solidFill>
              <a:latin typeface="Arial Rounded MT Bold" panose="020F0704030504030204" pitchFamily="34" charset="0"/>
              <a:cs typeface="Archivo" panose="020B0604020202020204" charset="0"/>
            </a:endParaRPr>
          </a:p>
        </p:txBody>
      </p:sp>
      <p:sp>
        <p:nvSpPr>
          <p:cNvPr id="411" name="Google Shape;411;p31"/>
          <p:cNvSpPr txBox="1"/>
          <p:nvPr/>
        </p:nvSpPr>
        <p:spPr>
          <a:xfrm>
            <a:off x="5603784" y="1480074"/>
            <a:ext cx="1876077"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dirty="0">
                <a:solidFill>
                  <a:schemeClr val="dk1"/>
                </a:solidFill>
                <a:latin typeface="Arial Rounded MT Bold" panose="020F0704030504030204" pitchFamily="34" charset="0"/>
                <a:ea typeface="Archivo"/>
                <a:cs typeface="Archivo"/>
                <a:sym typeface="Archivo"/>
              </a:rPr>
              <a:t>Observatorios</a:t>
            </a:r>
            <a:endParaRPr sz="1600" dirty="0">
              <a:solidFill>
                <a:schemeClr val="dk1"/>
              </a:solidFill>
              <a:latin typeface="Arial Rounded MT Bold" panose="020F0704030504030204" pitchFamily="34" charset="0"/>
              <a:ea typeface="Archivo"/>
              <a:cs typeface="Archivo"/>
              <a:sym typeface="Archivo"/>
            </a:endParaRPr>
          </a:p>
        </p:txBody>
      </p:sp>
      <p:sp>
        <p:nvSpPr>
          <p:cNvPr id="412" name="Google Shape;412;p31"/>
          <p:cNvSpPr txBox="1"/>
          <p:nvPr/>
        </p:nvSpPr>
        <p:spPr>
          <a:xfrm>
            <a:off x="6069502" y="2322190"/>
            <a:ext cx="2446423"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dirty="0">
                <a:solidFill>
                  <a:schemeClr val="dk1"/>
                </a:solidFill>
                <a:latin typeface="Arial Rounded MT Bold" panose="020F0704030504030204" pitchFamily="34" charset="0"/>
                <a:ea typeface="Archivo"/>
                <a:cs typeface="Archivo"/>
                <a:sym typeface="Archivo"/>
              </a:rPr>
              <a:t>Política Pública de TICS</a:t>
            </a:r>
            <a:endParaRPr sz="1600" dirty="0">
              <a:solidFill>
                <a:schemeClr val="dk1"/>
              </a:solidFill>
              <a:latin typeface="Arial Rounded MT Bold" panose="020F0704030504030204" pitchFamily="34" charset="0"/>
              <a:ea typeface="Archivo"/>
              <a:cs typeface="Archivo"/>
              <a:sym typeface="Archivo"/>
            </a:endParaRPr>
          </a:p>
        </p:txBody>
      </p:sp>
      <p:sp>
        <p:nvSpPr>
          <p:cNvPr id="417" name="Google Shape;417;p31"/>
          <p:cNvSpPr txBox="1"/>
          <p:nvPr/>
        </p:nvSpPr>
        <p:spPr>
          <a:xfrm>
            <a:off x="2305318" y="1539245"/>
            <a:ext cx="1649233"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dirty="0">
                <a:solidFill>
                  <a:schemeClr val="dk1"/>
                </a:solidFill>
                <a:latin typeface="Arial Rounded MT Bold" panose="020F0704030504030204" pitchFamily="34" charset="0"/>
                <a:ea typeface="Archivo"/>
                <a:cs typeface="Archivo"/>
                <a:sym typeface="Archivo"/>
              </a:rPr>
              <a:t>Rendición de Informes</a:t>
            </a:r>
            <a:endParaRPr sz="1600" dirty="0">
              <a:solidFill>
                <a:schemeClr val="dk1"/>
              </a:solidFill>
              <a:latin typeface="Arial Rounded MT Bold" panose="020F0704030504030204" pitchFamily="34" charset="0"/>
              <a:ea typeface="Archivo"/>
              <a:cs typeface="Archivo"/>
              <a:sym typeface="Archivo"/>
            </a:endParaRPr>
          </a:p>
        </p:txBody>
      </p:sp>
      <p:sp>
        <p:nvSpPr>
          <p:cNvPr id="418" name="Google Shape;418;p31"/>
          <p:cNvSpPr txBox="1"/>
          <p:nvPr/>
        </p:nvSpPr>
        <p:spPr>
          <a:xfrm>
            <a:off x="1460363" y="2439021"/>
            <a:ext cx="2308200"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dirty="0">
                <a:solidFill>
                  <a:schemeClr val="dk1"/>
                </a:solidFill>
                <a:latin typeface="Arial Rounded MT Bold" panose="020F0704030504030204" pitchFamily="34" charset="0"/>
                <a:ea typeface="Archivo"/>
                <a:cs typeface="Archivo"/>
                <a:sym typeface="Archivo"/>
              </a:rPr>
              <a:t>Apoyo a Áreas (Saimyr)</a:t>
            </a:r>
            <a:endParaRPr sz="1600" dirty="0">
              <a:solidFill>
                <a:schemeClr val="dk1"/>
              </a:solidFill>
              <a:latin typeface="Arial Rounded MT Bold" panose="020F0704030504030204" pitchFamily="34" charset="0"/>
              <a:ea typeface="Archivo"/>
              <a:cs typeface="Archivo"/>
              <a:sym typeface="Archivo"/>
            </a:endParaRPr>
          </a:p>
        </p:txBody>
      </p:sp>
      <p:cxnSp>
        <p:nvCxnSpPr>
          <p:cNvPr id="420" name="Google Shape;420;p31"/>
          <p:cNvCxnSpPr>
            <a:cxnSpLocks/>
            <a:stCxn id="417" idx="3"/>
            <a:endCxn id="400" idx="0"/>
          </p:cNvCxnSpPr>
          <p:nvPr/>
        </p:nvCxnSpPr>
        <p:spPr>
          <a:xfrm>
            <a:off x="3954551" y="1816295"/>
            <a:ext cx="576441" cy="1862605"/>
          </a:xfrm>
          <a:prstGeom prst="bentConnector2">
            <a:avLst/>
          </a:prstGeom>
          <a:noFill/>
          <a:ln w="19050" cap="flat" cmpd="sng">
            <a:solidFill>
              <a:schemeClr val="dk1"/>
            </a:solidFill>
            <a:prstDash val="dot"/>
            <a:round/>
            <a:headEnd type="none" w="med" len="med"/>
            <a:tailEnd type="oval" w="med" len="med"/>
          </a:ln>
        </p:spPr>
      </p:cxnSp>
      <p:cxnSp>
        <p:nvCxnSpPr>
          <p:cNvPr id="421" name="Google Shape;421;p31"/>
          <p:cNvCxnSpPr>
            <a:endCxn id="394" idx="0"/>
          </p:cNvCxnSpPr>
          <p:nvPr/>
        </p:nvCxnSpPr>
        <p:spPr>
          <a:xfrm rot="16200000" flipH="1">
            <a:off x="3038814" y="2847446"/>
            <a:ext cx="1110220" cy="897488"/>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23" name="Google Shape;423;p31"/>
          <p:cNvCxnSpPr>
            <a:cxnSpLocks/>
            <a:stCxn id="411" idx="1"/>
            <a:endCxn id="397" idx="0"/>
          </p:cNvCxnSpPr>
          <p:nvPr/>
        </p:nvCxnSpPr>
        <p:spPr>
          <a:xfrm rot="10800000" flipV="1">
            <a:off x="5018592" y="1757123"/>
            <a:ext cx="585192" cy="1908741"/>
          </a:xfrm>
          <a:prstGeom prst="bentConnector2">
            <a:avLst/>
          </a:prstGeom>
          <a:noFill/>
          <a:ln w="19050" cap="flat" cmpd="sng">
            <a:solidFill>
              <a:schemeClr val="dk1"/>
            </a:solidFill>
            <a:prstDash val="dot"/>
            <a:round/>
            <a:headEnd type="none" w="med" len="med"/>
            <a:tailEnd type="oval" w="med" len="med"/>
          </a:ln>
        </p:spPr>
      </p:cxnSp>
      <p:cxnSp>
        <p:nvCxnSpPr>
          <p:cNvPr id="424" name="Google Shape;424;p31"/>
          <p:cNvCxnSpPr>
            <a:stCxn id="412" idx="1"/>
            <a:endCxn id="403" idx="0"/>
          </p:cNvCxnSpPr>
          <p:nvPr/>
        </p:nvCxnSpPr>
        <p:spPr>
          <a:xfrm rot="10800000" flipV="1">
            <a:off x="5495030" y="2599240"/>
            <a:ext cx="574472" cy="1202160"/>
          </a:xfrm>
          <a:prstGeom prst="bentConnector2">
            <a:avLst/>
          </a:prstGeom>
          <a:noFill/>
          <a:ln w="19050" cap="flat" cmpd="sng">
            <a:solidFill>
              <a:schemeClr val="dk1"/>
            </a:solidFill>
            <a:prstDash val="dot"/>
            <a:round/>
            <a:headEnd type="none" w="med" len="med"/>
            <a:tailEnd type="oval" w="med" len="med"/>
          </a:ln>
        </p:spPr>
      </p:cxnSp>
      <p:grpSp>
        <p:nvGrpSpPr>
          <p:cNvPr id="57" name="Google Shape;395;p31"/>
          <p:cNvGrpSpPr/>
          <p:nvPr/>
        </p:nvGrpSpPr>
        <p:grpSpPr>
          <a:xfrm rot="2635640">
            <a:off x="5539281" y="4054638"/>
            <a:ext cx="558867" cy="586691"/>
            <a:chOff x="4572010" y="3410250"/>
            <a:chExt cx="558867" cy="586691"/>
          </a:xfrm>
        </p:grpSpPr>
        <p:sp>
          <p:nvSpPr>
            <p:cNvPr id="58" name="Google Shape;396;p31"/>
            <p:cNvSpPr/>
            <p:nvPr/>
          </p:nvSpPr>
          <p:spPr>
            <a:xfrm>
              <a:off x="4572010" y="3410250"/>
              <a:ext cx="558867" cy="586691"/>
            </a:xfrm>
            <a:custGeom>
              <a:avLst/>
              <a:gdLst/>
              <a:ahLst/>
              <a:cxnLst/>
              <a:rect l="l" t="t" r="r" b="b"/>
              <a:pathLst>
                <a:path w="1062" h="1115" extrusionOk="0">
                  <a:moveTo>
                    <a:pt x="687" y="1114"/>
                  </a:moveTo>
                  <a:lnTo>
                    <a:pt x="1061" y="209"/>
                  </a:lnTo>
                  <a:lnTo>
                    <a:pt x="1061" y="209"/>
                  </a:lnTo>
                  <a:cubicBezTo>
                    <a:pt x="734" y="75"/>
                    <a:pt x="376" y="0"/>
                    <a:pt x="0" y="0"/>
                  </a:cubicBezTo>
                  <a:lnTo>
                    <a:pt x="0" y="978"/>
                  </a:lnTo>
                  <a:lnTo>
                    <a:pt x="0" y="978"/>
                  </a:lnTo>
                  <a:cubicBezTo>
                    <a:pt x="243" y="978"/>
                    <a:pt x="475" y="1026"/>
                    <a:pt x="687" y="11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59" name="Google Shape;397;p31"/>
            <p:cNvSpPr/>
            <p:nvPr/>
          </p:nvSpPr>
          <p:spPr>
            <a:xfrm>
              <a:off x="4767225" y="3542865"/>
              <a:ext cx="50400" cy="5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grpSp>
        <p:nvGrpSpPr>
          <p:cNvPr id="60" name="Google Shape;395;p31"/>
          <p:cNvGrpSpPr/>
          <p:nvPr/>
        </p:nvGrpSpPr>
        <p:grpSpPr>
          <a:xfrm rot="17498387">
            <a:off x="3563716" y="3983188"/>
            <a:ext cx="558867" cy="586691"/>
            <a:chOff x="4572010" y="3410250"/>
            <a:chExt cx="558867" cy="586691"/>
          </a:xfrm>
        </p:grpSpPr>
        <p:sp>
          <p:nvSpPr>
            <p:cNvPr id="61" name="Google Shape;396;p31"/>
            <p:cNvSpPr/>
            <p:nvPr/>
          </p:nvSpPr>
          <p:spPr>
            <a:xfrm>
              <a:off x="4572010" y="3410250"/>
              <a:ext cx="558867" cy="586691"/>
            </a:xfrm>
            <a:custGeom>
              <a:avLst/>
              <a:gdLst/>
              <a:ahLst/>
              <a:cxnLst/>
              <a:rect l="l" t="t" r="r" b="b"/>
              <a:pathLst>
                <a:path w="1062" h="1115" extrusionOk="0">
                  <a:moveTo>
                    <a:pt x="687" y="1114"/>
                  </a:moveTo>
                  <a:lnTo>
                    <a:pt x="1061" y="209"/>
                  </a:lnTo>
                  <a:lnTo>
                    <a:pt x="1061" y="209"/>
                  </a:lnTo>
                  <a:cubicBezTo>
                    <a:pt x="734" y="75"/>
                    <a:pt x="376" y="0"/>
                    <a:pt x="0" y="0"/>
                  </a:cubicBezTo>
                  <a:lnTo>
                    <a:pt x="0" y="978"/>
                  </a:lnTo>
                  <a:lnTo>
                    <a:pt x="0" y="978"/>
                  </a:lnTo>
                  <a:cubicBezTo>
                    <a:pt x="243" y="978"/>
                    <a:pt x="475" y="1026"/>
                    <a:pt x="687" y="11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i="0" u="none">
                <a:solidFill>
                  <a:srgbClr val="000000"/>
                </a:solidFill>
                <a:latin typeface="Arial Rounded MT Bold" panose="020F0704030504030204" pitchFamily="34" charset="0"/>
                <a:sym typeface="Arial"/>
              </a:endParaRPr>
            </a:p>
          </p:txBody>
        </p:sp>
        <p:sp>
          <p:nvSpPr>
            <p:cNvPr id="62" name="Google Shape;397;p31"/>
            <p:cNvSpPr/>
            <p:nvPr/>
          </p:nvSpPr>
          <p:spPr>
            <a:xfrm>
              <a:off x="4767225" y="3542865"/>
              <a:ext cx="50400" cy="5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rial Rounded MT Bold" panose="020F0704030504030204" pitchFamily="34" charset="0"/>
                <a:ea typeface="Montserrat"/>
                <a:cs typeface="Montserrat"/>
                <a:sym typeface="Montserrat"/>
              </a:endParaRPr>
            </a:p>
          </p:txBody>
        </p:sp>
      </p:grpSp>
      <p:sp>
        <p:nvSpPr>
          <p:cNvPr id="64" name="Google Shape;418;p31"/>
          <p:cNvSpPr txBox="1"/>
          <p:nvPr/>
        </p:nvSpPr>
        <p:spPr>
          <a:xfrm>
            <a:off x="534871" y="3221594"/>
            <a:ext cx="1992987"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lnSpc>
                <a:spcPct val="115000"/>
              </a:lnSpc>
              <a:buNone/>
              <a:defRPr sz="2000">
                <a:solidFill>
                  <a:schemeClr val="dk1"/>
                </a:solidFill>
                <a:latin typeface="Arial Rounded MT Bold" panose="020F0704030504030204" pitchFamily="34" charset="0"/>
                <a:ea typeface="Archivo"/>
                <a:cs typeface="Archivo"/>
              </a:defRPr>
            </a:lvl1pPr>
          </a:lstStyle>
          <a:p>
            <a:r>
              <a:rPr lang="en" sz="1600" dirty="0">
                <a:sym typeface="Archivo"/>
              </a:rPr>
              <a:t>Información Pública (Terrisoft)</a:t>
            </a:r>
            <a:endParaRPr sz="1600" dirty="0">
              <a:sym typeface="Archivo"/>
            </a:endParaRPr>
          </a:p>
        </p:txBody>
      </p:sp>
      <p:cxnSp>
        <p:nvCxnSpPr>
          <p:cNvPr id="65" name="Google Shape;421;p31"/>
          <p:cNvCxnSpPr/>
          <p:nvPr/>
        </p:nvCxnSpPr>
        <p:spPr>
          <a:xfrm>
            <a:off x="2485678" y="3483851"/>
            <a:ext cx="1154634" cy="769652"/>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75" name="Google Shape;424;p31"/>
          <p:cNvCxnSpPr/>
          <p:nvPr/>
        </p:nvCxnSpPr>
        <p:spPr>
          <a:xfrm rot="5400000">
            <a:off x="5764183" y="3484657"/>
            <a:ext cx="917873" cy="916261"/>
          </a:xfrm>
          <a:prstGeom prst="bentConnector3">
            <a:avLst>
              <a:gd name="adj1" fmla="val 50000"/>
            </a:avLst>
          </a:prstGeom>
          <a:noFill/>
          <a:ln w="19050" cap="flat" cmpd="sng">
            <a:solidFill>
              <a:schemeClr val="dk1"/>
            </a:solidFill>
            <a:prstDash val="dot"/>
            <a:round/>
            <a:headEnd type="none" w="med" len="med"/>
            <a:tailEnd type="oval" w="med" len="med"/>
          </a:ln>
        </p:spPr>
      </p:cxnSp>
      <p:sp>
        <p:nvSpPr>
          <p:cNvPr id="77" name="Google Shape;411;p31"/>
          <p:cNvSpPr txBox="1"/>
          <p:nvPr/>
        </p:nvSpPr>
        <p:spPr>
          <a:xfrm>
            <a:off x="6180225" y="3427050"/>
            <a:ext cx="2477273"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lnSpc>
                <a:spcPct val="115000"/>
              </a:lnSpc>
              <a:buNone/>
              <a:defRPr sz="1600">
                <a:solidFill>
                  <a:schemeClr val="dk1"/>
                </a:solidFill>
                <a:latin typeface="Arial Rounded MT Bold" panose="020F0704030504030204" pitchFamily="34" charset="0"/>
                <a:ea typeface="Archivo"/>
                <a:cs typeface="Archivo"/>
              </a:defRPr>
            </a:lvl1pPr>
          </a:lstStyle>
          <a:p>
            <a:r>
              <a:rPr lang="en" dirty="0">
                <a:sym typeface="Archivo"/>
              </a:rPr>
              <a:t>Plataformas de Información Nacionales</a:t>
            </a:r>
            <a:endParaRPr dirty="0">
              <a:sym typeface="Archiv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720000" y="411217"/>
            <a:ext cx="7704000" cy="572700"/>
          </a:xfrm>
          <a:prstGeom prst="rect">
            <a:avLst/>
          </a:prstGeom>
          <a:noFill/>
          <a:ln>
            <a:noFill/>
          </a:ln>
        </p:spPr>
        <p:txBody>
          <a:bodyPr spcFirstLastPara="1" wrap="square" lIns="91425" tIns="91425" rIns="91425" bIns="91425"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sym typeface="Arial"/>
              </a:rPr>
              <a:t>RENDICIÓN DE INFORMES</a:t>
            </a:r>
            <a:endParaRPr sz="1600" dirty="0">
              <a:solidFill>
                <a:schemeClr val="dk1"/>
              </a:solidFill>
              <a:latin typeface="Arial Rounded MT Bold" panose="020F0704030504030204" pitchFamily="34" charset="0"/>
              <a:cs typeface="Archivo"/>
              <a:sym typeface="Arial"/>
            </a:endParaRPr>
          </a:p>
        </p:txBody>
      </p:sp>
      <p:pic>
        <p:nvPicPr>
          <p:cNvPr id="2" name="Imagen 1"/>
          <p:cNvPicPr>
            <a:picLocks noChangeAspect="1"/>
          </p:cNvPicPr>
          <p:nvPr/>
        </p:nvPicPr>
        <p:blipFill rotWithShape="1">
          <a:blip r:embed="rId3"/>
          <a:srcRect t="23827" r="2115" b="59521"/>
          <a:stretch/>
        </p:blipFill>
        <p:spPr>
          <a:xfrm>
            <a:off x="4682621" y="1135649"/>
            <a:ext cx="4051162" cy="863030"/>
          </a:xfrm>
          <a:prstGeom prst="rect">
            <a:avLst/>
          </a:prstGeom>
        </p:spPr>
      </p:pic>
      <p:pic>
        <p:nvPicPr>
          <p:cNvPr id="5" name="Imagen 4"/>
          <p:cNvPicPr>
            <a:picLocks noChangeAspect="1"/>
          </p:cNvPicPr>
          <p:nvPr/>
        </p:nvPicPr>
        <p:blipFill rotWithShape="1">
          <a:blip r:embed="rId3"/>
          <a:srcRect t="79335" r="-353"/>
          <a:stretch/>
        </p:blipFill>
        <p:spPr>
          <a:xfrm>
            <a:off x="4682621" y="3188913"/>
            <a:ext cx="4051162" cy="1044631"/>
          </a:xfrm>
          <a:prstGeom prst="rect">
            <a:avLst/>
          </a:prstGeom>
        </p:spPr>
      </p:pic>
      <p:pic>
        <p:nvPicPr>
          <p:cNvPr id="6" name="Imagen 5"/>
          <p:cNvPicPr>
            <a:picLocks noChangeAspect="1"/>
          </p:cNvPicPr>
          <p:nvPr/>
        </p:nvPicPr>
        <p:blipFill rotWithShape="1">
          <a:blip r:embed="rId3"/>
          <a:srcRect t="40761" r="-7354" b="40414"/>
          <a:stretch/>
        </p:blipFill>
        <p:spPr>
          <a:xfrm>
            <a:off x="4682621" y="2149023"/>
            <a:ext cx="4051162" cy="889546"/>
          </a:xfrm>
          <a:prstGeom prst="rect">
            <a:avLst/>
          </a:prstGeom>
        </p:spPr>
      </p:pic>
      <p:sp>
        <p:nvSpPr>
          <p:cNvPr id="8" name="Google Shape;704;p40"/>
          <p:cNvSpPr/>
          <p:nvPr/>
        </p:nvSpPr>
        <p:spPr>
          <a:xfrm flipH="1">
            <a:off x="1520903" y="1369326"/>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ial Rounded MT Bold" panose="020F0704030504030204" pitchFamily="34" charset="0"/>
              <a:ea typeface="Hind"/>
              <a:cs typeface="Hind"/>
              <a:sym typeface="Hind"/>
            </a:endParaRPr>
          </a:p>
        </p:txBody>
      </p:sp>
      <p:pic>
        <p:nvPicPr>
          <p:cNvPr id="7" name="Imagen 6"/>
          <p:cNvPicPr>
            <a:picLocks noChangeAspect="1"/>
          </p:cNvPicPr>
          <p:nvPr/>
        </p:nvPicPr>
        <p:blipFill rotWithShape="1">
          <a:blip r:embed="rId3"/>
          <a:srcRect r="-3636" b="78224"/>
          <a:stretch/>
        </p:blipFill>
        <p:spPr>
          <a:xfrm>
            <a:off x="604557" y="2405665"/>
            <a:ext cx="3523259" cy="927047"/>
          </a:xfrm>
          <a:prstGeom prst="rect">
            <a:avLst/>
          </a:prstGeom>
        </p:spPr>
      </p:pic>
    </p:spTree>
    <p:extLst>
      <p:ext uri="{BB962C8B-B14F-4D97-AF65-F5344CB8AC3E}">
        <p14:creationId xmlns:p14="http://schemas.microsoft.com/office/powerpoint/2010/main" val="545453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95;p38"/>
          <p:cNvSpPr txBox="1">
            <a:spLocks/>
          </p:cNvSpPr>
          <p:nvPr/>
        </p:nvSpPr>
        <p:spPr>
          <a:xfrm>
            <a:off x="720000" y="411217"/>
            <a:ext cx="7704000" cy="572700"/>
          </a:xfrm>
          <a:prstGeom prst="rect">
            <a:avLst/>
          </a:prstGeom>
          <a:noFill/>
          <a:ln>
            <a:noFill/>
          </a:ln>
        </p:spPr>
        <p:txBody>
          <a:bodyPr spcFirstLastPara="1" vert="horz" wrap="square" lIns="91425" tIns="91425" rIns="91425" bIns="91425" rtlCol="0" anchor="b" anchorCtr="0">
            <a:noAutofit/>
          </a:bodyPr>
          <a:lstStyle>
            <a:lvl1pPr lvl="0" algn="ctr" defTabSz="685800" rtl="0" eaLnBrk="1" latinLnBrk="0" hangingPunct="1">
              <a:lnSpc>
                <a:spcPct val="85000"/>
              </a:lnSpc>
              <a:spcBef>
                <a:spcPts val="0"/>
              </a:spcBef>
              <a:spcAft>
                <a:spcPts val="0"/>
              </a:spcAft>
              <a:buSzPts val="3000"/>
              <a:buNone/>
              <a:defRPr sz="3600" kern="1200" spc="-38"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15000"/>
              </a:lnSpc>
              <a:buClr>
                <a:srgbClr val="000000"/>
              </a:buClr>
              <a:buFont typeface="Arial"/>
              <a:buNone/>
            </a:pPr>
            <a:r>
              <a:rPr lang="es-CO" sz="1600">
                <a:solidFill>
                  <a:schemeClr val="dk1"/>
                </a:solidFill>
                <a:latin typeface="Arial Rounded MT Bold" panose="020F0704030504030204" pitchFamily="34" charset="0"/>
                <a:cs typeface="Archivo"/>
                <a:sym typeface="Arial"/>
              </a:rPr>
              <a:t>RENDICIÓN DE INFORMES</a:t>
            </a:r>
            <a:endParaRPr lang="es-CO" sz="1600" dirty="0">
              <a:solidFill>
                <a:schemeClr val="dk1"/>
              </a:solidFill>
              <a:latin typeface="Arial Rounded MT Bold" panose="020F0704030504030204" pitchFamily="34" charset="0"/>
              <a:cs typeface="Archivo"/>
              <a:sym typeface="Arial"/>
            </a:endParaRPr>
          </a:p>
        </p:txBody>
      </p:sp>
      <p:sp>
        <p:nvSpPr>
          <p:cNvPr id="4" name="CuadroTexto 3"/>
          <p:cNvSpPr txBox="1"/>
          <p:nvPr/>
        </p:nvSpPr>
        <p:spPr>
          <a:xfrm>
            <a:off x="5424755" y="3583845"/>
            <a:ext cx="3441842" cy="1200329"/>
          </a:xfrm>
          <a:prstGeom prst="rect">
            <a:avLst/>
          </a:prstGeom>
          <a:solidFill>
            <a:schemeClr val="bg2"/>
          </a:solidFill>
        </p:spPr>
        <p:txBody>
          <a:bodyPr wrap="square" rtlCol="0">
            <a:spAutoFit/>
          </a:bodyPr>
          <a:lstStyle/>
          <a:p>
            <a:r>
              <a:rPr lang="es-ES" sz="1200" dirty="0">
                <a:latin typeface="Arial Rounded MT Bold" panose="020F0704030504030204" pitchFamily="34" charset="0"/>
              </a:rPr>
              <a:t>Indicador: Oportunidad en la presentación de Informes</a:t>
            </a:r>
            <a:r>
              <a:rPr lang="es-CO" sz="1200" dirty="0">
                <a:latin typeface="Arial Rounded MT Bold" panose="020F0704030504030204" pitchFamily="34" charset="0"/>
              </a:rPr>
              <a:t>:</a:t>
            </a:r>
          </a:p>
          <a:p>
            <a:r>
              <a:rPr lang="es-ES" sz="1200" dirty="0">
                <a:latin typeface="Arial Rounded MT Bold" panose="020F0704030504030204" pitchFamily="34" charset="0"/>
              </a:rPr>
              <a:t>Número de informes presentados en el tiempo indicado/Numero de informes a presentar según la periodicidad= 100% a Junio de 2024</a:t>
            </a:r>
          </a:p>
        </p:txBody>
      </p:sp>
      <p:pic>
        <p:nvPicPr>
          <p:cNvPr id="6" name="Imagen 5"/>
          <p:cNvPicPr>
            <a:picLocks noChangeAspect="1"/>
          </p:cNvPicPr>
          <p:nvPr/>
        </p:nvPicPr>
        <p:blipFill rotWithShape="1">
          <a:blip r:embed="rId2"/>
          <a:srcRect l="1235" t="25169" r="21574" b="10312"/>
          <a:stretch/>
        </p:blipFill>
        <p:spPr>
          <a:xfrm>
            <a:off x="113016" y="1294545"/>
            <a:ext cx="5075433" cy="2825392"/>
          </a:xfrm>
          <a:prstGeom prst="rect">
            <a:avLst/>
          </a:prstGeom>
        </p:spPr>
      </p:pic>
      <p:pic>
        <p:nvPicPr>
          <p:cNvPr id="7" name="Imagen 6"/>
          <p:cNvPicPr>
            <a:picLocks noChangeAspect="1"/>
          </p:cNvPicPr>
          <p:nvPr/>
        </p:nvPicPr>
        <p:blipFill rotWithShape="1">
          <a:blip r:embed="rId3"/>
          <a:srcRect l="13820" t="15781" r="43821" b="38077"/>
          <a:stretch/>
        </p:blipFill>
        <p:spPr>
          <a:xfrm>
            <a:off x="5424755" y="1294545"/>
            <a:ext cx="3339101" cy="2045974"/>
          </a:xfrm>
          <a:prstGeom prst="rect">
            <a:avLst/>
          </a:prstGeom>
        </p:spPr>
      </p:pic>
    </p:spTree>
    <p:extLst>
      <p:ext uri="{BB962C8B-B14F-4D97-AF65-F5344CB8AC3E}">
        <p14:creationId xmlns:p14="http://schemas.microsoft.com/office/powerpoint/2010/main" val="425465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85D33EB-B36E-8E0F-B92D-48386D94FECE}"/>
              </a:ext>
            </a:extLst>
          </p:cNvPr>
          <p:cNvSpPr txBox="1">
            <a:spLocks/>
          </p:cNvSpPr>
          <p:nvPr/>
        </p:nvSpPr>
        <p:spPr>
          <a:xfrm>
            <a:off x="516917" y="233775"/>
            <a:ext cx="7886700" cy="894864"/>
          </a:xfrm>
          <a:prstGeom prst="rect">
            <a:avLst/>
          </a:prstGeom>
          <a:noFill/>
          <a:ln>
            <a:noFill/>
          </a:ln>
        </p:spPr>
        <p:txBody>
          <a:bodyPr spcFirstLastPara="1" vert="horz" wrap="square" lIns="91425" tIns="91425" rIns="91425" bIns="91425" rtlCol="0" anchor="b" anchorCtr="0">
            <a:noAutofit/>
          </a:bodyPr>
          <a:lstStyle>
            <a:lvl1pPr algn="ctr" defTabSz="685800" eaLnBrk="1" latinLnBrk="0" hangingPunct="1">
              <a:lnSpc>
                <a:spcPct val="115000"/>
              </a:lnSpc>
              <a:buSzPts val="3000"/>
              <a:buNone/>
              <a:defRPr sz="1600" kern="1200" spc="-38" baseline="0">
                <a:solidFill>
                  <a:schemeClr val="dk1"/>
                </a:solidFill>
                <a:latin typeface="Arial Rounded MT Bold" panose="020F0704030504030204" pitchFamily="34" charset="0"/>
                <a:ea typeface="+mj-ea"/>
                <a:cs typeface="Archivo"/>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MX" dirty="0"/>
              <a:t>ELABORACIÓN DEL MARCO DE LUCHA CONTRA LA POBREZA EXTREMA</a:t>
            </a:r>
          </a:p>
        </p:txBody>
      </p:sp>
      <p:pic>
        <p:nvPicPr>
          <p:cNvPr id="2" name="Imagen 1"/>
          <p:cNvPicPr>
            <a:picLocks noChangeAspect="1"/>
          </p:cNvPicPr>
          <p:nvPr/>
        </p:nvPicPr>
        <p:blipFill rotWithShape="1">
          <a:blip r:embed="rId2"/>
          <a:srcRect l="19550" t="28355" r="20001" b="18086"/>
          <a:stretch/>
        </p:blipFill>
        <p:spPr>
          <a:xfrm>
            <a:off x="1551963" y="1296063"/>
            <a:ext cx="6040074" cy="3008811"/>
          </a:xfrm>
          <a:prstGeom prst="rect">
            <a:avLst/>
          </a:prstGeom>
        </p:spPr>
      </p:pic>
    </p:spTree>
    <p:extLst>
      <p:ext uri="{BB962C8B-B14F-4D97-AF65-F5344CB8AC3E}">
        <p14:creationId xmlns:p14="http://schemas.microsoft.com/office/powerpoint/2010/main" val="2828567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85D33EB-B36E-8E0F-B92D-48386D94FECE}"/>
              </a:ext>
            </a:extLst>
          </p:cNvPr>
          <p:cNvSpPr txBox="1">
            <a:spLocks/>
          </p:cNvSpPr>
          <p:nvPr/>
        </p:nvSpPr>
        <p:spPr>
          <a:xfrm>
            <a:off x="496369" y="923662"/>
            <a:ext cx="7886700" cy="593160"/>
          </a:xfrm>
          <a:prstGeom prst="rect">
            <a:avLst/>
          </a:prstGeom>
          <a:noFill/>
          <a:ln>
            <a:no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algn="ctr" defTabSz="685800" eaLnBrk="1" latinLnBrk="0" hangingPunct="1">
              <a:lnSpc>
                <a:spcPct val="115000"/>
              </a:lnSpc>
              <a:buSzPts val="3000"/>
              <a:buNone/>
              <a:defRPr sz="1600" kern="1200" spc="-38" baseline="0">
                <a:solidFill>
                  <a:schemeClr val="dk1"/>
                </a:solidFill>
                <a:latin typeface="Arial Rounded MT Bold" panose="020F0704030504030204" pitchFamily="34" charset="0"/>
                <a:ea typeface="+mj-ea"/>
                <a:cs typeface="Archivo"/>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MX" sz="2400" dirty="0"/>
              <a:t> Índice de Cumplimiento (ITA) 2024</a:t>
            </a:r>
          </a:p>
          <a:p>
            <a:r>
              <a:rPr lang="es-MX" sz="2400" dirty="0"/>
              <a:t>Ley 1712 de 2014</a:t>
            </a:r>
          </a:p>
        </p:txBody>
      </p:sp>
      <p:pic>
        <p:nvPicPr>
          <p:cNvPr id="2" name="Imagen 1"/>
          <p:cNvPicPr>
            <a:picLocks noChangeAspect="1"/>
          </p:cNvPicPr>
          <p:nvPr/>
        </p:nvPicPr>
        <p:blipFill rotWithShape="1">
          <a:blip r:embed="rId2"/>
          <a:srcRect l="22922" t="23358" r="21797" b="36273"/>
          <a:stretch/>
        </p:blipFill>
        <p:spPr>
          <a:xfrm>
            <a:off x="1686245" y="1643864"/>
            <a:ext cx="5805611" cy="2383606"/>
          </a:xfrm>
          <a:prstGeom prst="rect">
            <a:avLst/>
          </a:prstGeom>
        </p:spPr>
      </p:pic>
    </p:spTree>
    <p:extLst>
      <p:ext uri="{BB962C8B-B14F-4D97-AF65-F5344CB8AC3E}">
        <p14:creationId xmlns:p14="http://schemas.microsoft.com/office/powerpoint/2010/main" val="41639728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85D33EB-B36E-8E0F-B92D-48386D94FECE}"/>
              </a:ext>
            </a:extLst>
          </p:cNvPr>
          <p:cNvSpPr txBox="1">
            <a:spLocks/>
          </p:cNvSpPr>
          <p:nvPr/>
        </p:nvSpPr>
        <p:spPr>
          <a:xfrm>
            <a:off x="496369" y="831194"/>
            <a:ext cx="7886700" cy="593160"/>
          </a:xfrm>
          <a:prstGeom prst="rect">
            <a:avLst/>
          </a:prstGeom>
          <a:noFill/>
          <a:ln>
            <a:no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algn="ctr" defTabSz="685800" eaLnBrk="1" latinLnBrk="0" hangingPunct="1">
              <a:lnSpc>
                <a:spcPct val="115000"/>
              </a:lnSpc>
              <a:buSzPts val="3000"/>
              <a:buNone/>
              <a:defRPr sz="1600" kern="1200" spc="-38" baseline="0">
                <a:solidFill>
                  <a:schemeClr val="dk1"/>
                </a:solidFill>
                <a:latin typeface="Arial Rounded MT Bold" panose="020F0704030504030204" pitchFamily="34" charset="0"/>
                <a:ea typeface="+mj-ea"/>
                <a:cs typeface="Archivo"/>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MX" sz="2000" dirty="0"/>
              <a:t> Índice de desempeño Institucional (Herramienta </a:t>
            </a:r>
            <a:r>
              <a:rPr lang="es-MX" sz="2000" dirty="0" err="1"/>
              <a:t>Furag</a:t>
            </a:r>
            <a:r>
              <a:rPr lang="es-MX" sz="2000" dirty="0"/>
              <a:t> aplicada en 2024 con mejoras incorporadas)</a:t>
            </a:r>
          </a:p>
        </p:txBody>
      </p:sp>
      <p:pic>
        <p:nvPicPr>
          <p:cNvPr id="4" name="Imagen 3"/>
          <p:cNvPicPr>
            <a:picLocks noChangeAspect="1"/>
          </p:cNvPicPr>
          <p:nvPr/>
        </p:nvPicPr>
        <p:blipFill rotWithShape="1">
          <a:blip r:embed="rId2"/>
          <a:srcRect l="20000" t="32749" r="18427" b="14291"/>
          <a:stretch/>
        </p:blipFill>
        <p:spPr>
          <a:xfrm>
            <a:off x="1532132" y="1424354"/>
            <a:ext cx="5815174" cy="2812083"/>
          </a:xfrm>
          <a:prstGeom prst="rect">
            <a:avLst/>
          </a:prstGeom>
        </p:spPr>
      </p:pic>
    </p:spTree>
    <p:extLst>
      <p:ext uri="{BB962C8B-B14F-4D97-AF65-F5344CB8AC3E}">
        <p14:creationId xmlns:p14="http://schemas.microsoft.com/office/powerpoint/2010/main" val="22208502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720000" y="422510"/>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sym typeface="Arial"/>
              </a:rPr>
              <a:t>TERRISOFT</a:t>
            </a:r>
            <a:endParaRPr sz="1600" dirty="0">
              <a:solidFill>
                <a:schemeClr val="dk1"/>
              </a:solidFill>
              <a:latin typeface="Arial Rounded MT Bold" panose="020F0704030504030204" pitchFamily="34" charset="0"/>
              <a:cs typeface="Archivo"/>
              <a:sym typeface="Arial"/>
            </a:endParaRPr>
          </a:p>
        </p:txBody>
      </p:sp>
      <p:sp>
        <p:nvSpPr>
          <p:cNvPr id="597" name="Google Shape;597;p38"/>
          <p:cNvSpPr txBox="1"/>
          <p:nvPr/>
        </p:nvSpPr>
        <p:spPr>
          <a:xfrm flipH="1">
            <a:off x="720000" y="1522427"/>
            <a:ext cx="24876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sz="1600">
                <a:solidFill>
                  <a:schemeClr val="dk1"/>
                </a:solidFill>
                <a:latin typeface="Arial Rounded MT Bold" panose="020F0704030504030204" pitchFamily="34" charset="0"/>
                <a:ea typeface="Archivo"/>
                <a:cs typeface="Archivo"/>
              </a:defRPr>
            </a:lvl1pPr>
          </a:lstStyle>
          <a:p>
            <a:r>
              <a:rPr lang="en" sz="1400" dirty="0">
                <a:sym typeface="Archivo"/>
              </a:rPr>
              <a:t>PLAN DE DESARROLLO Y DE ACCIÓN</a:t>
            </a:r>
            <a:endParaRPr sz="1400" dirty="0">
              <a:sym typeface="Archivo"/>
            </a:endParaRPr>
          </a:p>
        </p:txBody>
      </p:sp>
      <p:sp>
        <p:nvSpPr>
          <p:cNvPr id="599" name="Google Shape;599;p38"/>
          <p:cNvSpPr txBox="1"/>
          <p:nvPr/>
        </p:nvSpPr>
        <p:spPr>
          <a:xfrm flipH="1">
            <a:off x="658436" y="3274740"/>
            <a:ext cx="24876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r>
              <a:rPr lang="es-ES" dirty="0">
                <a:sym typeface="Archivo"/>
              </a:rPr>
              <a:t>SISTEMA DE GESTIÓN DE LA CALIDAD</a:t>
            </a:r>
            <a:endParaRPr dirty="0">
              <a:sym typeface="Archivo"/>
            </a:endParaRPr>
          </a:p>
        </p:txBody>
      </p:sp>
      <p:sp>
        <p:nvSpPr>
          <p:cNvPr id="601" name="Google Shape;601;p38"/>
          <p:cNvSpPr txBox="1"/>
          <p:nvPr/>
        </p:nvSpPr>
        <p:spPr>
          <a:xfrm flipH="1">
            <a:off x="6075861" y="1119481"/>
            <a:ext cx="24876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r>
              <a:rPr lang="en" dirty="0">
                <a:sym typeface="Archivo"/>
              </a:rPr>
              <a:t>OBSERVATORIOS</a:t>
            </a:r>
            <a:endParaRPr dirty="0">
              <a:sym typeface="Archivo"/>
            </a:endParaRPr>
          </a:p>
        </p:txBody>
      </p:sp>
      <p:sp>
        <p:nvSpPr>
          <p:cNvPr id="603" name="Google Shape;603;p38"/>
          <p:cNvSpPr txBox="1"/>
          <p:nvPr/>
        </p:nvSpPr>
        <p:spPr>
          <a:xfrm flipH="1">
            <a:off x="5712388" y="2465716"/>
            <a:ext cx="1410859"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r>
              <a:rPr lang="en" dirty="0">
                <a:sym typeface="Archivo"/>
              </a:rPr>
              <a:t>PQRS</a:t>
            </a:r>
            <a:endParaRPr dirty="0">
              <a:sym typeface="Archivo"/>
            </a:endParaRPr>
          </a:p>
        </p:txBody>
      </p:sp>
      <p:sp>
        <p:nvSpPr>
          <p:cNvPr id="604" name="Google Shape;604;p38"/>
          <p:cNvSpPr/>
          <p:nvPr/>
        </p:nvSpPr>
        <p:spPr>
          <a:xfrm flipH="1">
            <a:off x="4225500" y="3272005"/>
            <a:ext cx="1142655" cy="1025690"/>
          </a:xfrm>
          <a:custGeom>
            <a:avLst/>
            <a:gdLst/>
            <a:ahLst/>
            <a:cxnLst/>
            <a:rect l="l" t="t" r="r" b="b"/>
            <a:pathLst>
              <a:path w="3419" h="3069" extrusionOk="0">
                <a:moveTo>
                  <a:pt x="0" y="3069"/>
                </a:moveTo>
                <a:cubicBezTo>
                  <a:pt x="1338" y="3069"/>
                  <a:pt x="2549" y="2520"/>
                  <a:pt x="3419" y="1636"/>
                </a:cubicBezTo>
                <a:lnTo>
                  <a:pt x="1782" y="0"/>
                </a:lnTo>
                <a:cubicBezTo>
                  <a:pt x="1324" y="458"/>
                  <a:pt x="695" y="743"/>
                  <a:pt x="0" y="755"/>
                </a:cubicBezTo>
                <a:lnTo>
                  <a:pt x="0" y="3069"/>
                </a:ln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2" name="Google Shape;612;p38"/>
          <p:cNvSpPr/>
          <p:nvPr/>
        </p:nvSpPr>
        <p:spPr>
          <a:xfrm flipH="1">
            <a:off x="4237532" y="1035820"/>
            <a:ext cx="1133966" cy="1008646"/>
          </a:xfrm>
          <a:custGeom>
            <a:avLst/>
            <a:gdLst/>
            <a:ahLst/>
            <a:cxnLst/>
            <a:rect l="l" t="t" r="r" b="b"/>
            <a:pathLst>
              <a:path w="3393" h="3018" extrusionOk="0">
                <a:moveTo>
                  <a:pt x="3393" y="1407"/>
                </a:moveTo>
                <a:cubicBezTo>
                  <a:pt x="2525" y="538"/>
                  <a:pt x="1326" y="0"/>
                  <a:pt x="0" y="0"/>
                </a:cubicBezTo>
                <a:lnTo>
                  <a:pt x="0" y="2271"/>
                </a:lnTo>
                <a:cubicBezTo>
                  <a:pt x="695" y="2281"/>
                  <a:pt x="1323" y="2564"/>
                  <a:pt x="1782" y="3018"/>
                </a:cubicBezTo>
                <a:lnTo>
                  <a:pt x="3393" y="1407"/>
                </a:ln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6" name="Google Shape;616;p38"/>
          <p:cNvSpPr/>
          <p:nvPr/>
        </p:nvSpPr>
        <p:spPr>
          <a:xfrm flipH="1">
            <a:off x="3750590" y="2677784"/>
            <a:ext cx="1005630" cy="1122946"/>
          </a:xfrm>
          <a:custGeom>
            <a:avLst/>
            <a:gdLst/>
            <a:ahLst/>
            <a:cxnLst/>
            <a:rect l="l" t="t" r="r" b="b"/>
            <a:pathLst>
              <a:path w="3009" h="3360" extrusionOk="0">
                <a:moveTo>
                  <a:pt x="0" y="1728"/>
                </a:moveTo>
                <a:lnTo>
                  <a:pt x="1633" y="3360"/>
                </a:lnTo>
                <a:cubicBezTo>
                  <a:pt x="2484" y="2495"/>
                  <a:pt x="3009" y="1309"/>
                  <a:pt x="3009" y="0"/>
                </a:cubicBezTo>
                <a:lnTo>
                  <a:pt x="710" y="0"/>
                </a:lnTo>
                <a:cubicBezTo>
                  <a:pt x="697" y="669"/>
                  <a:pt x="429" y="1276"/>
                  <a:pt x="0" y="1728"/>
                </a:cubicBez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5" name="Google Shape;625;p38"/>
          <p:cNvSpPr/>
          <p:nvPr/>
        </p:nvSpPr>
        <p:spPr>
          <a:xfrm flipH="1">
            <a:off x="3750590" y="1522427"/>
            <a:ext cx="1007970" cy="1132303"/>
          </a:xfrm>
          <a:custGeom>
            <a:avLst/>
            <a:gdLst/>
            <a:ahLst/>
            <a:cxnLst/>
            <a:rect l="l" t="t" r="r" b="b"/>
            <a:pathLst>
              <a:path w="3016" h="3388" extrusionOk="0">
                <a:moveTo>
                  <a:pt x="3016" y="3388"/>
                </a:moveTo>
                <a:cubicBezTo>
                  <a:pt x="3016" y="2065"/>
                  <a:pt x="2480" y="867"/>
                  <a:pt x="1614" y="0"/>
                </a:cubicBezTo>
                <a:lnTo>
                  <a:pt x="0" y="1614"/>
                </a:lnTo>
                <a:cubicBezTo>
                  <a:pt x="441" y="2075"/>
                  <a:pt x="714" y="2700"/>
                  <a:pt x="718" y="3388"/>
                </a:cubicBezTo>
                <a:lnTo>
                  <a:pt x="3016" y="3388"/>
                </a:ln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cxnSp>
        <p:nvCxnSpPr>
          <p:cNvPr id="634" name="Google Shape;634;p38"/>
          <p:cNvCxnSpPr>
            <a:cxnSpLocks/>
          </p:cNvCxnSpPr>
          <p:nvPr/>
        </p:nvCxnSpPr>
        <p:spPr>
          <a:xfrm>
            <a:off x="3081526" y="1733384"/>
            <a:ext cx="710774" cy="594998"/>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635" name="Google Shape;635;p38"/>
          <p:cNvCxnSpPr/>
          <p:nvPr/>
        </p:nvCxnSpPr>
        <p:spPr>
          <a:xfrm>
            <a:off x="3081526" y="3545992"/>
            <a:ext cx="1316700" cy="5529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636" name="Google Shape;636;p38"/>
          <p:cNvCxnSpPr>
            <a:stCxn id="603" idx="3"/>
          </p:cNvCxnSpPr>
          <p:nvPr/>
        </p:nvCxnSpPr>
        <p:spPr>
          <a:xfrm rot="10800000" flipV="1">
            <a:off x="4494388" y="2742766"/>
            <a:ext cx="1218000" cy="1080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637" name="Google Shape;637;p38"/>
          <p:cNvCxnSpPr>
            <a:cxnSpLocks/>
            <a:stCxn id="601" idx="3"/>
          </p:cNvCxnSpPr>
          <p:nvPr/>
        </p:nvCxnSpPr>
        <p:spPr>
          <a:xfrm rot="10800000" flipV="1">
            <a:off x="5368155" y="1396531"/>
            <a:ext cx="707706" cy="125896"/>
          </a:xfrm>
          <a:prstGeom prst="bentConnector3">
            <a:avLst>
              <a:gd name="adj1" fmla="val 50000"/>
            </a:avLst>
          </a:prstGeom>
          <a:noFill/>
          <a:ln w="19050" cap="flat" cmpd="sng">
            <a:solidFill>
              <a:schemeClr val="dk1"/>
            </a:solidFill>
            <a:prstDash val="dot"/>
            <a:round/>
            <a:headEnd type="none" w="med" len="med"/>
            <a:tailEnd type="oval" w="med" len="med"/>
          </a:ln>
        </p:spPr>
      </p:cxnSp>
      <p:sp>
        <p:nvSpPr>
          <p:cNvPr id="41" name="Google Shape;604;p38"/>
          <p:cNvSpPr/>
          <p:nvPr/>
        </p:nvSpPr>
        <p:spPr>
          <a:xfrm rot="18950735" flipH="1">
            <a:off x="5198606" y="3370127"/>
            <a:ext cx="1142655" cy="1025690"/>
          </a:xfrm>
          <a:custGeom>
            <a:avLst/>
            <a:gdLst/>
            <a:ahLst/>
            <a:cxnLst/>
            <a:rect l="l" t="t" r="r" b="b"/>
            <a:pathLst>
              <a:path w="3419" h="3069" extrusionOk="0">
                <a:moveTo>
                  <a:pt x="0" y="3069"/>
                </a:moveTo>
                <a:cubicBezTo>
                  <a:pt x="1338" y="3069"/>
                  <a:pt x="2549" y="2520"/>
                  <a:pt x="3419" y="1636"/>
                </a:cubicBezTo>
                <a:lnTo>
                  <a:pt x="1782" y="0"/>
                </a:lnTo>
                <a:cubicBezTo>
                  <a:pt x="1324" y="458"/>
                  <a:pt x="695" y="743"/>
                  <a:pt x="0" y="755"/>
                </a:cubicBezTo>
                <a:lnTo>
                  <a:pt x="0" y="3069"/>
                </a:ln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603;p38"/>
          <p:cNvSpPr txBox="1"/>
          <p:nvPr/>
        </p:nvSpPr>
        <p:spPr>
          <a:xfrm flipH="1">
            <a:off x="6783647" y="3332842"/>
            <a:ext cx="1957705"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r>
              <a:rPr lang="en" dirty="0">
                <a:sym typeface="Archivo"/>
              </a:rPr>
              <a:t>GEOPORTAL</a:t>
            </a:r>
            <a:endParaRPr dirty="0">
              <a:sym typeface="Archivo"/>
            </a:endParaRPr>
          </a:p>
        </p:txBody>
      </p:sp>
      <p:cxnSp>
        <p:nvCxnSpPr>
          <p:cNvPr id="51" name="Google Shape;636;p38"/>
          <p:cNvCxnSpPr>
            <a:cxnSpLocks/>
          </p:cNvCxnSpPr>
          <p:nvPr/>
        </p:nvCxnSpPr>
        <p:spPr>
          <a:xfrm rot="10800000" flipV="1">
            <a:off x="6213391" y="3705308"/>
            <a:ext cx="909856" cy="254922"/>
          </a:xfrm>
          <a:prstGeom prst="bentConnector3">
            <a:avLst>
              <a:gd name="adj1" fmla="val 50000"/>
            </a:avLst>
          </a:prstGeom>
          <a:noFill/>
          <a:ln w="19050" cap="flat" cmpd="sng">
            <a:solidFill>
              <a:schemeClr val="dk1"/>
            </a:solidFill>
            <a:prstDash val="dot"/>
            <a:round/>
            <a:headEnd type="none" w="med" len="med"/>
            <a:tailEnd type="oval" w="med" len="med"/>
          </a:ln>
        </p:spPr>
      </p:cxnSp>
    </p:spTree>
    <p:extLst>
      <p:ext uri="{BB962C8B-B14F-4D97-AF65-F5344CB8AC3E}">
        <p14:creationId xmlns:p14="http://schemas.microsoft.com/office/powerpoint/2010/main" val="20603521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720000" y="525515"/>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rPr>
              <a:t>TERRISOFT</a:t>
            </a:r>
            <a:endParaRPr sz="1600" dirty="0">
              <a:solidFill>
                <a:schemeClr val="dk1"/>
              </a:solidFill>
              <a:latin typeface="Arial Rounded MT Bold" panose="020F0704030504030204" pitchFamily="34" charset="0"/>
              <a:cs typeface="Archivo"/>
            </a:endParaRPr>
          </a:p>
        </p:txBody>
      </p:sp>
      <p:pic>
        <p:nvPicPr>
          <p:cNvPr id="2" name="Imagen 1"/>
          <p:cNvPicPr>
            <a:picLocks noChangeAspect="1"/>
          </p:cNvPicPr>
          <p:nvPr/>
        </p:nvPicPr>
        <p:blipFill rotWithShape="1">
          <a:blip r:embed="rId3"/>
          <a:srcRect l="21910" t="17562" r="18203" b="7095"/>
          <a:stretch/>
        </p:blipFill>
        <p:spPr>
          <a:xfrm>
            <a:off x="123290" y="1181735"/>
            <a:ext cx="4366516" cy="3088511"/>
          </a:xfrm>
          <a:prstGeom prst="rect">
            <a:avLst/>
          </a:prstGeom>
        </p:spPr>
      </p:pic>
      <p:pic>
        <p:nvPicPr>
          <p:cNvPr id="3" name="Imagen 2"/>
          <p:cNvPicPr>
            <a:picLocks noChangeAspect="1"/>
          </p:cNvPicPr>
          <p:nvPr/>
        </p:nvPicPr>
        <p:blipFill rotWithShape="1">
          <a:blip r:embed="rId4"/>
          <a:srcRect l="7192" t="5172" r="2247" b="5896"/>
          <a:stretch/>
        </p:blipFill>
        <p:spPr>
          <a:xfrm>
            <a:off x="4685016" y="1181734"/>
            <a:ext cx="4335694" cy="3088511"/>
          </a:xfrm>
          <a:prstGeom prst="rect">
            <a:avLst/>
          </a:prstGeom>
        </p:spPr>
      </p:pic>
    </p:spTree>
    <p:extLst>
      <p:ext uri="{BB962C8B-B14F-4D97-AF65-F5344CB8AC3E}">
        <p14:creationId xmlns:p14="http://schemas.microsoft.com/office/powerpoint/2010/main" val="923100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797648" y="477807"/>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rPr>
              <a:t>SAIMYR</a:t>
            </a:r>
            <a:endParaRPr sz="1600" dirty="0">
              <a:solidFill>
                <a:schemeClr val="dk1"/>
              </a:solidFill>
              <a:latin typeface="Arial Rounded MT Bold" panose="020F0704030504030204" pitchFamily="34" charset="0"/>
              <a:cs typeface="Archivo"/>
            </a:endParaRPr>
          </a:p>
        </p:txBody>
      </p:sp>
      <p:pic>
        <p:nvPicPr>
          <p:cNvPr id="4" name="Imagen 3">
            <a:extLst>
              <a:ext uri="{FF2B5EF4-FFF2-40B4-BE49-F238E27FC236}">
                <a16:creationId xmlns:a16="http://schemas.microsoft.com/office/drawing/2014/main" id="{32AD6759-FD1A-37A9-F631-64BDC5027BD8}"/>
              </a:ext>
            </a:extLst>
          </p:cNvPr>
          <p:cNvPicPr>
            <a:picLocks noChangeAspect="1"/>
          </p:cNvPicPr>
          <p:nvPr/>
        </p:nvPicPr>
        <p:blipFill>
          <a:blip r:embed="rId3"/>
          <a:stretch>
            <a:fillRect/>
          </a:stretch>
        </p:blipFill>
        <p:spPr>
          <a:xfrm>
            <a:off x="459981" y="1272200"/>
            <a:ext cx="3649682" cy="2738625"/>
          </a:xfrm>
          <a:prstGeom prst="rect">
            <a:avLst/>
          </a:prstGeom>
        </p:spPr>
      </p:pic>
      <p:pic>
        <p:nvPicPr>
          <p:cNvPr id="5" name="Imagen 4">
            <a:extLst>
              <a:ext uri="{FF2B5EF4-FFF2-40B4-BE49-F238E27FC236}">
                <a16:creationId xmlns:a16="http://schemas.microsoft.com/office/drawing/2014/main" id="{806A1F1C-2734-00E4-6040-1A69B787C84B}"/>
              </a:ext>
            </a:extLst>
          </p:cNvPr>
          <p:cNvPicPr>
            <a:picLocks noChangeAspect="1"/>
          </p:cNvPicPr>
          <p:nvPr/>
        </p:nvPicPr>
        <p:blipFill>
          <a:blip r:embed="rId4"/>
          <a:stretch>
            <a:fillRect/>
          </a:stretch>
        </p:blipFill>
        <p:spPr>
          <a:xfrm>
            <a:off x="4636137" y="1272200"/>
            <a:ext cx="3865511" cy="2737681"/>
          </a:xfrm>
          <a:prstGeom prst="rect">
            <a:avLst/>
          </a:prstGeom>
        </p:spPr>
      </p:pic>
    </p:spTree>
    <p:extLst>
      <p:ext uri="{BB962C8B-B14F-4D97-AF65-F5344CB8AC3E}">
        <p14:creationId xmlns:p14="http://schemas.microsoft.com/office/powerpoint/2010/main" val="377123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369219"/>
            <a:ext cx="8039412" cy="3375168"/>
          </a:xfrm>
        </p:spPr>
        <p:txBody>
          <a:bodyPr>
            <a:normAutofit/>
          </a:bodyPr>
          <a:lstStyle/>
          <a:p>
            <a:pPr marL="0" indent="0" algn="just">
              <a:buNone/>
            </a:pPr>
            <a:endParaRPr lang="es-ES" sz="1800" dirty="0">
              <a:solidFill>
                <a:srgbClr val="000000"/>
              </a:solidFill>
              <a:latin typeface="Arial" panose="020B0604020202020204" pitchFamily="34" charset="0"/>
              <a:ea typeface="Times New Roman" panose="02020603050405020304" pitchFamily="18" charset="0"/>
            </a:endParaRPr>
          </a:p>
          <a:p>
            <a:pPr marL="0" indent="0" algn="ctr">
              <a:lnSpc>
                <a:spcPct val="100000"/>
              </a:lnSpc>
              <a:spcBef>
                <a:spcPct val="50000"/>
              </a:spcBef>
              <a:spcAft>
                <a:spcPts val="0"/>
              </a:spcAft>
              <a:buClr>
                <a:srgbClr val="000000"/>
              </a:buClr>
              <a:buFont typeface="Arial"/>
              <a:buNone/>
              <a:defRPr/>
            </a:pPr>
            <a:r>
              <a:rPr lang="es-ES" sz="17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ea typeface="Arial"/>
                <a:cs typeface="Arial" charset="0"/>
                <a:sym typeface="Arial"/>
              </a:rPr>
              <a:t>MISION</a:t>
            </a:r>
          </a:p>
          <a:p>
            <a:pPr marL="0" indent="0" algn="just">
              <a:buNone/>
            </a:pPr>
            <a:endParaRPr lang="es-ES" sz="1200" dirty="0">
              <a:solidFill>
                <a:srgbClr val="000000"/>
              </a:solidFill>
              <a:latin typeface="Arial" panose="020B0604020202020204" pitchFamily="34" charset="0"/>
              <a:ea typeface="Times New Roman" panose="02020603050405020304" pitchFamily="18" charset="0"/>
            </a:endParaRPr>
          </a:p>
          <a:p>
            <a:pPr marL="0" indent="0" algn="just">
              <a:buNone/>
            </a:pPr>
            <a:r>
              <a:rPr lang="es-ES" sz="1200" dirty="0">
                <a:solidFill>
                  <a:srgbClr val="000000"/>
                </a:solidFill>
                <a:latin typeface="Arial" panose="020B0604020202020204" pitchFamily="34" charset="0"/>
                <a:ea typeface="Times New Roman" panose="02020603050405020304" pitchFamily="18" charset="0"/>
              </a:rPr>
              <a:t>El Carmen de Viboral es un municipio con vida cultural, vocación ceramista y rural, que impulsa el desarrollo territorial, promoviendo la riqueza cultural, natural, patrimonial, turística y campesina; mediante la implementación de políticas y programas que fomentan la preservación y calidad de la vida, la cultura, la identidad local y los recursos naturales como baluartes esenciales para habitar el territorio, posicionándose como un destino cultural y turístico reconocido a nivel nacional e internacional. </a:t>
            </a:r>
            <a:endParaRPr lang="es-CO"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2115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04" name="Google Shape;704;p40"/>
          <p:cNvSpPr/>
          <p:nvPr/>
        </p:nvSpPr>
        <p:spPr>
          <a:xfrm flipH="1">
            <a:off x="-903798" y="1307681"/>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05" name="Google Shape;705;p40"/>
          <p:cNvSpPr/>
          <p:nvPr/>
        </p:nvSpPr>
        <p:spPr>
          <a:xfrm rot="5400000">
            <a:off x="153615" y="981675"/>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68" name="Google Shape;437;p32"/>
          <p:cNvSpPr txBox="1">
            <a:spLocks/>
          </p:cNvSpPr>
          <p:nvPr/>
        </p:nvSpPr>
        <p:spPr>
          <a:xfrm>
            <a:off x="3719245" y="538621"/>
            <a:ext cx="5558319" cy="572700"/>
          </a:xfrm>
          <a:prstGeom prst="rect">
            <a:avLst/>
          </a:prstGeom>
          <a:noFill/>
          <a:ln>
            <a:noFill/>
          </a:ln>
        </p:spPr>
        <p:txBody>
          <a:bodyPr spcFirstLastPara="1" vert="horz" wrap="square" lIns="91425" tIns="91425" rIns="91425" bIns="91425" rtlCol="0" anchor="b" anchorCtr="0">
            <a:noAutofit/>
          </a:bodyPr>
          <a:lstStyle>
            <a:lvl1pPr algn="ctr" defTabSz="685800" eaLnBrk="1" latinLnBrk="0" hangingPunct="1">
              <a:lnSpc>
                <a:spcPct val="115000"/>
              </a:lnSpc>
              <a:buSzPts val="3000"/>
              <a:buNone/>
              <a:defRPr sz="1600" kern="1200" spc="-38" baseline="0">
                <a:solidFill>
                  <a:schemeClr val="dk1"/>
                </a:solidFill>
                <a:latin typeface="Arial Rounded MT Bold" panose="020F0704030504030204" pitchFamily="34" charset="0"/>
                <a:ea typeface="+mj-ea"/>
                <a:cs typeface="Archivo"/>
              </a:defRPr>
            </a:lvl1pPr>
            <a:lvl2pPr>
              <a:buSzPts val="3000"/>
              <a:buNone/>
            </a:lvl2pPr>
            <a:lvl3pPr>
              <a:buSzPts val="3000"/>
              <a:buNone/>
            </a:lvl3pPr>
            <a:lvl4pPr>
              <a:buSzPts val="3000"/>
              <a:buNone/>
            </a:lvl4pPr>
            <a:lvl5pPr>
              <a:buSzPts val="3000"/>
              <a:buNone/>
            </a:lvl5pPr>
            <a:lvl6pPr>
              <a:buSzPts val="3000"/>
              <a:buNone/>
            </a:lvl6pPr>
            <a:lvl7pPr>
              <a:buSzPts val="3000"/>
              <a:buNone/>
            </a:lvl7pPr>
            <a:lvl8pPr>
              <a:buSzPts val="3000"/>
              <a:buNone/>
            </a:lvl8pPr>
            <a:lvl9pPr>
              <a:buSzPts val="3000"/>
              <a:buNone/>
            </a:lvl9pPr>
          </a:lstStyle>
          <a:p>
            <a:r>
              <a:rPr lang="es-ES" dirty="0"/>
              <a:t>OBSERVATORIOS</a:t>
            </a:r>
          </a:p>
        </p:txBody>
      </p:sp>
      <p:sp>
        <p:nvSpPr>
          <p:cNvPr id="75" name="CuadroTexto 74"/>
          <p:cNvSpPr txBox="1"/>
          <p:nvPr/>
        </p:nvSpPr>
        <p:spPr>
          <a:xfrm>
            <a:off x="883006" y="4320299"/>
            <a:ext cx="4049162" cy="3174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nSpc>
                <a:spcPct val="115000"/>
              </a:lnSpc>
              <a:buNone/>
              <a:defRPr>
                <a:solidFill>
                  <a:schemeClr val="dk1"/>
                </a:solidFill>
                <a:latin typeface="Arial Rounded MT Bold" panose="020F0704030504030204" pitchFamily="34" charset="0"/>
                <a:ea typeface="Archivo"/>
                <a:cs typeface="Archivo"/>
              </a:defRPr>
            </a:lvl1pPr>
          </a:lstStyle>
          <a:p>
            <a:r>
              <a:rPr lang="es-ES" dirty="0"/>
              <a:t>Observaciones PDM</a:t>
            </a:r>
          </a:p>
        </p:txBody>
      </p:sp>
      <p:grpSp>
        <p:nvGrpSpPr>
          <p:cNvPr id="18" name="Google Shape;3430;p55"/>
          <p:cNvGrpSpPr/>
          <p:nvPr/>
        </p:nvGrpSpPr>
        <p:grpSpPr>
          <a:xfrm>
            <a:off x="2363411" y="3740510"/>
            <a:ext cx="472390" cy="425125"/>
            <a:chOff x="946175" y="3253275"/>
            <a:chExt cx="298550" cy="296150"/>
          </a:xfrm>
        </p:grpSpPr>
        <p:sp>
          <p:nvSpPr>
            <p:cNvPr id="19" name="Google Shape;3431;p5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32;p5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33;p5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34;p5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35;p5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rotWithShape="1">
          <a:blip r:embed="rId3"/>
          <a:srcRect l="16516" t="14764" r="12922" b="12291"/>
          <a:stretch/>
        </p:blipFill>
        <p:spPr>
          <a:xfrm>
            <a:off x="4312983" y="1558944"/>
            <a:ext cx="4141111" cy="2406856"/>
          </a:xfrm>
          <a:prstGeom prst="rect">
            <a:avLst/>
          </a:prstGeom>
        </p:spPr>
      </p:pic>
      <p:pic>
        <p:nvPicPr>
          <p:cNvPr id="3" name="Imagen 2"/>
          <p:cNvPicPr>
            <a:picLocks noChangeAspect="1"/>
          </p:cNvPicPr>
          <p:nvPr/>
        </p:nvPicPr>
        <p:blipFill>
          <a:blip r:embed="rId4"/>
          <a:stretch>
            <a:fillRect/>
          </a:stretch>
        </p:blipFill>
        <p:spPr>
          <a:xfrm rot="7039963">
            <a:off x="1506286" y="1730395"/>
            <a:ext cx="855386" cy="855386"/>
          </a:xfrm>
          <a:prstGeom prst="rect">
            <a:avLst/>
          </a:prstGeom>
          <a:ln>
            <a:noFill/>
          </a:ln>
        </p:spPr>
      </p:pic>
      <p:sp>
        <p:nvSpPr>
          <p:cNvPr id="24" name="Google Shape;705;p40"/>
          <p:cNvSpPr/>
          <p:nvPr/>
        </p:nvSpPr>
        <p:spPr>
          <a:xfrm rot="14967084">
            <a:off x="1341577" y="3135743"/>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5" name="Google Shape;705;p40"/>
          <p:cNvSpPr/>
          <p:nvPr/>
        </p:nvSpPr>
        <p:spPr>
          <a:xfrm rot="486502">
            <a:off x="85763" y="3847927"/>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6" name="CuadroTexto 25"/>
          <p:cNvSpPr txBox="1"/>
          <p:nvPr/>
        </p:nvSpPr>
        <p:spPr>
          <a:xfrm>
            <a:off x="935451" y="1086821"/>
            <a:ext cx="4049162" cy="3174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pPr algn="l"/>
            <a:r>
              <a:rPr lang="es-ES" dirty="0"/>
              <a:t>Agricultura</a:t>
            </a:r>
          </a:p>
        </p:txBody>
      </p:sp>
      <p:sp>
        <p:nvSpPr>
          <p:cNvPr id="27" name="CuadroTexto 26"/>
          <p:cNvSpPr txBox="1"/>
          <p:nvPr/>
        </p:nvSpPr>
        <p:spPr>
          <a:xfrm>
            <a:off x="2411124" y="1915299"/>
            <a:ext cx="4049162" cy="3174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pPr algn="l"/>
            <a:r>
              <a:rPr lang="es-ES" dirty="0" err="1"/>
              <a:t>Geoportal</a:t>
            </a:r>
            <a:endParaRPr lang="es-ES" dirty="0"/>
          </a:p>
        </p:txBody>
      </p:sp>
      <p:sp>
        <p:nvSpPr>
          <p:cNvPr id="28" name="CuadroTexto 27"/>
          <p:cNvSpPr txBox="1"/>
          <p:nvPr/>
        </p:nvSpPr>
        <p:spPr>
          <a:xfrm>
            <a:off x="2242217" y="3455817"/>
            <a:ext cx="4049162" cy="3174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lgn="ctr">
              <a:lnSpc>
                <a:spcPct val="115000"/>
              </a:lnSpc>
              <a:buNone/>
              <a:defRPr>
                <a:solidFill>
                  <a:schemeClr val="dk1"/>
                </a:solidFill>
                <a:latin typeface="Arial Rounded MT Bold" panose="020F0704030504030204" pitchFamily="34" charset="0"/>
                <a:ea typeface="Archivo"/>
                <a:cs typeface="Archivo"/>
              </a:defRPr>
            </a:lvl1pPr>
          </a:lstStyle>
          <a:p>
            <a:pPr algn="l"/>
            <a:r>
              <a:rPr lang="es-ES" dirty="0"/>
              <a:t>Políticas Públicas</a:t>
            </a:r>
          </a:p>
        </p:txBody>
      </p:sp>
    </p:spTree>
    <p:extLst>
      <p:ext uri="{BB962C8B-B14F-4D97-AF65-F5344CB8AC3E}">
        <p14:creationId xmlns:p14="http://schemas.microsoft.com/office/powerpoint/2010/main" val="2362758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3"/>
          <p:cNvSpPr/>
          <p:nvPr/>
        </p:nvSpPr>
        <p:spPr>
          <a:xfrm flipH="1">
            <a:off x="7018366" y="1402500"/>
            <a:ext cx="1410526" cy="2821458"/>
          </a:xfrm>
          <a:custGeom>
            <a:avLst/>
            <a:gdLst/>
            <a:ahLst/>
            <a:cxnLst/>
            <a:rect l="l" t="t" r="r" b="b"/>
            <a:pathLst>
              <a:path w="3476" h="6953" extrusionOk="0">
                <a:moveTo>
                  <a:pt x="0" y="3476"/>
                </a:moveTo>
                <a:cubicBezTo>
                  <a:pt x="0" y="1556"/>
                  <a:pt x="1556" y="0"/>
                  <a:pt x="3476" y="0"/>
                </a:cubicBezTo>
                <a:lnTo>
                  <a:pt x="3476" y="6953"/>
                </a:lnTo>
                <a:cubicBezTo>
                  <a:pt x="1556" y="6953"/>
                  <a:pt x="0" y="5396"/>
                  <a:pt x="0" y="347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63" name="Google Shape;463;p33"/>
          <p:cNvSpPr/>
          <p:nvPr/>
        </p:nvSpPr>
        <p:spPr>
          <a:xfrm flipH="1">
            <a:off x="6178787" y="1601337"/>
            <a:ext cx="2051268" cy="2423784"/>
          </a:xfrm>
          <a:custGeom>
            <a:avLst/>
            <a:gdLst/>
            <a:ahLst/>
            <a:cxnLst/>
            <a:rect l="l" t="t" r="r" b="b"/>
            <a:pathLst>
              <a:path w="5055" h="5973" extrusionOk="0">
                <a:moveTo>
                  <a:pt x="0" y="2986"/>
                </a:moveTo>
                <a:cubicBezTo>
                  <a:pt x="0" y="1337"/>
                  <a:pt x="1337" y="0"/>
                  <a:pt x="2986" y="0"/>
                </a:cubicBezTo>
                <a:cubicBezTo>
                  <a:pt x="3790" y="0"/>
                  <a:pt x="4519" y="317"/>
                  <a:pt x="5055" y="833"/>
                </a:cubicBezTo>
                <a:lnTo>
                  <a:pt x="2986" y="2986"/>
                </a:lnTo>
                <a:lnTo>
                  <a:pt x="2986" y="5973"/>
                </a:lnTo>
                <a:cubicBezTo>
                  <a:pt x="1337" y="5973"/>
                  <a:pt x="0" y="4636"/>
                  <a:pt x="0" y="298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64" name="Google Shape;464;p33"/>
          <p:cNvSpPr/>
          <p:nvPr/>
        </p:nvSpPr>
        <p:spPr>
          <a:xfrm flipH="1">
            <a:off x="6001457" y="1796116"/>
            <a:ext cx="2033414" cy="2033819"/>
          </a:xfrm>
          <a:custGeom>
            <a:avLst/>
            <a:gdLst/>
            <a:ahLst/>
            <a:cxnLst/>
            <a:rect l="l" t="t" r="r" b="b"/>
            <a:pathLst>
              <a:path w="5011" h="5012" extrusionOk="0">
                <a:moveTo>
                  <a:pt x="0" y="2506"/>
                </a:moveTo>
                <a:cubicBezTo>
                  <a:pt x="0" y="1122"/>
                  <a:pt x="1122" y="0"/>
                  <a:pt x="2506" y="0"/>
                </a:cubicBezTo>
                <a:cubicBezTo>
                  <a:pt x="3890" y="0"/>
                  <a:pt x="5011" y="1122"/>
                  <a:pt x="5011" y="2506"/>
                </a:cubicBezTo>
                <a:lnTo>
                  <a:pt x="2506" y="2506"/>
                </a:lnTo>
                <a:lnTo>
                  <a:pt x="2506" y="5012"/>
                </a:lnTo>
                <a:cubicBezTo>
                  <a:pt x="1122" y="5012"/>
                  <a:pt x="0" y="3890"/>
                  <a:pt x="0" y="250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65" name="Google Shape;465;p33"/>
          <p:cNvSpPr/>
          <p:nvPr/>
        </p:nvSpPr>
        <p:spPr>
          <a:xfrm flipH="1">
            <a:off x="6212063" y="2006721"/>
            <a:ext cx="1612204" cy="1612609"/>
          </a:xfrm>
          <a:custGeom>
            <a:avLst/>
            <a:gdLst/>
            <a:ahLst/>
            <a:cxnLst/>
            <a:rect l="l" t="t" r="r" b="b"/>
            <a:pathLst>
              <a:path w="3973" h="3974" extrusionOk="0">
                <a:moveTo>
                  <a:pt x="0" y="1987"/>
                </a:moveTo>
                <a:cubicBezTo>
                  <a:pt x="0" y="890"/>
                  <a:pt x="889" y="0"/>
                  <a:pt x="1987" y="0"/>
                </a:cubicBezTo>
                <a:cubicBezTo>
                  <a:pt x="3084" y="0"/>
                  <a:pt x="3973" y="890"/>
                  <a:pt x="3973" y="1987"/>
                </a:cubicBezTo>
                <a:cubicBezTo>
                  <a:pt x="3973" y="2528"/>
                  <a:pt x="3758" y="3017"/>
                  <a:pt x="3409" y="3376"/>
                </a:cubicBezTo>
                <a:lnTo>
                  <a:pt x="1987" y="1987"/>
                </a:lnTo>
                <a:lnTo>
                  <a:pt x="1987" y="3974"/>
                </a:lnTo>
                <a:cubicBezTo>
                  <a:pt x="890" y="3974"/>
                  <a:pt x="0" y="3085"/>
                  <a:pt x="0" y="198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66" name="Google Shape;466;p33"/>
          <p:cNvSpPr/>
          <p:nvPr/>
        </p:nvSpPr>
        <p:spPr>
          <a:xfrm flipH="1">
            <a:off x="6396698" y="2191355"/>
            <a:ext cx="1241717" cy="1241717"/>
          </a:xfrm>
          <a:custGeom>
            <a:avLst/>
            <a:gdLst/>
            <a:ahLst/>
            <a:cxnLst/>
            <a:rect l="l" t="t" r="r" b="b"/>
            <a:pathLst>
              <a:path w="3060" h="3060" extrusionOk="0">
                <a:moveTo>
                  <a:pt x="3060" y="1530"/>
                </a:moveTo>
                <a:cubicBezTo>
                  <a:pt x="3060" y="1799"/>
                  <a:pt x="2989" y="2063"/>
                  <a:pt x="2855" y="2295"/>
                </a:cubicBezTo>
                <a:cubicBezTo>
                  <a:pt x="2721" y="2528"/>
                  <a:pt x="2528" y="2721"/>
                  <a:pt x="2295" y="2855"/>
                </a:cubicBezTo>
                <a:cubicBezTo>
                  <a:pt x="2062" y="2989"/>
                  <a:pt x="1799" y="3060"/>
                  <a:pt x="1530" y="3060"/>
                </a:cubicBezTo>
                <a:cubicBezTo>
                  <a:pt x="1261" y="3060"/>
                  <a:pt x="998" y="2989"/>
                  <a:pt x="765" y="2855"/>
                </a:cubicBezTo>
                <a:cubicBezTo>
                  <a:pt x="532" y="2721"/>
                  <a:pt x="339" y="2528"/>
                  <a:pt x="205" y="2295"/>
                </a:cubicBezTo>
                <a:cubicBezTo>
                  <a:pt x="71" y="2063"/>
                  <a:pt x="0" y="1799"/>
                  <a:pt x="0" y="1530"/>
                </a:cubicBezTo>
                <a:cubicBezTo>
                  <a:pt x="0" y="1262"/>
                  <a:pt x="71" y="998"/>
                  <a:pt x="205" y="765"/>
                </a:cubicBezTo>
                <a:cubicBezTo>
                  <a:pt x="339" y="533"/>
                  <a:pt x="532" y="339"/>
                  <a:pt x="765" y="205"/>
                </a:cubicBezTo>
                <a:cubicBezTo>
                  <a:pt x="998" y="71"/>
                  <a:pt x="1261" y="0"/>
                  <a:pt x="1530" y="0"/>
                </a:cubicBezTo>
                <a:cubicBezTo>
                  <a:pt x="1799" y="0"/>
                  <a:pt x="2062" y="71"/>
                  <a:pt x="2295" y="205"/>
                </a:cubicBezTo>
                <a:cubicBezTo>
                  <a:pt x="2528" y="339"/>
                  <a:pt x="2721" y="533"/>
                  <a:pt x="2855" y="765"/>
                </a:cubicBezTo>
                <a:cubicBezTo>
                  <a:pt x="2989" y="998"/>
                  <a:pt x="3060" y="1262"/>
                  <a:pt x="3060" y="15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600" strike="noStrike">
              <a:solidFill>
                <a:srgbClr val="000000"/>
              </a:solidFill>
              <a:latin typeface="Arial Rounded MT Bold" panose="020F0704030504030204" pitchFamily="34" charset="0"/>
              <a:sym typeface="Arial"/>
            </a:endParaRPr>
          </a:p>
        </p:txBody>
      </p:sp>
      <p:sp>
        <p:nvSpPr>
          <p:cNvPr id="472" name="Google Shape;472;p33"/>
          <p:cNvSpPr txBox="1">
            <a:spLocks noGrp="1"/>
          </p:cNvSpPr>
          <p:nvPr>
            <p:ph type="title"/>
          </p:nvPr>
        </p:nvSpPr>
        <p:spPr>
          <a:xfrm>
            <a:off x="678902" y="436317"/>
            <a:ext cx="7704000" cy="572700"/>
          </a:xfrm>
          <a:prstGeom prst="rect">
            <a:avLst/>
          </a:prstGeom>
          <a:noFill/>
          <a:ln>
            <a:noFill/>
          </a:ln>
        </p:spPr>
        <p:txBody>
          <a:bodyPr spcFirstLastPara="1" vert="horz" wrap="square" lIns="91425" tIns="91425" rIns="91425" bIns="91425" rtlCol="0" anchor="b" anchorCtr="0">
            <a:noAutofit/>
          </a:bodyPr>
          <a:lstStyle/>
          <a:p>
            <a:pPr>
              <a:lnSpc>
                <a:spcPct val="100000"/>
              </a:lnSpc>
              <a:buClr>
                <a:srgbClr val="000000"/>
              </a:buClr>
              <a:buFont typeface="Arial"/>
            </a:pPr>
            <a:r>
              <a:rPr lang="en" sz="1800" b="1" dirty="0">
                <a:solidFill>
                  <a:schemeClr val="dk1"/>
                </a:solidFill>
                <a:latin typeface="Arial Rounded MT Bold" panose="020F0704030504030204" pitchFamily="34" charset="0"/>
                <a:cs typeface="Archivo" panose="020B0604020202020204" charset="0"/>
                <a:sym typeface="Arial"/>
              </a:rPr>
              <a:t>4. POLÍTICAS PÚBLICAS</a:t>
            </a:r>
            <a:endParaRPr sz="1800" b="1" dirty="0">
              <a:solidFill>
                <a:schemeClr val="dk1"/>
              </a:solidFill>
              <a:latin typeface="Arial Rounded MT Bold" panose="020F0704030504030204" pitchFamily="34" charset="0"/>
              <a:cs typeface="Archivo" panose="020B0604020202020204" charset="0"/>
              <a:sym typeface="Arial"/>
            </a:endParaRPr>
          </a:p>
        </p:txBody>
      </p:sp>
      <p:sp>
        <p:nvSpPr>
          <p:cNvPr id="473" name="Google Shape;473;p33"/>
          <p:cNvSpPr txBox="1"/>
          <p:nvPr/>
        </p:nvSpPr>
        <p:spPr>
          <a:xfrm>
            <a:off x="4881599" y="1456350"/>
            <a:ext cx="68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rial Rounded MT Bold" panose="020F0704030504030204" pitchFamily="34" charset="0"/>
                <a:ea typeface="Hind"/>
                <a:cs typeface="Hind"/>
                <a:sym typeface="Hind"/>
              </a:rPr>
              <a:t>19</a:t>
            </a:r>
            <a:endParaRPr sz="1200" dirty="0">
              <a:solidFill>
                <a:schemeClr val="dk1"/>
              </a:solidFill>
              <a:latin typeface="Arial Rounded MT Bold" panose="020F0704030504030204" pitchFamily="34" charset="0"/>
              <a:ea typeface="Hind"/>
              <a:cs typeface="Hind"/>
              <a:sym typeface="Hind"/>
            </a:endParaRPr>
          </a:p>
        </p:txBody>
      </p:sp>
      <p:sp>
        <p:nvSpPr>
          <p:cNvPr id="474" name="Google Shape;474;p33"/>
          <p:cNvSpPr txBox="1"/>
          <p:nvPr/>
        </p:nvSpPr>
        <p:spPr>
          <a:xfrm>
            <a:off x="715100" y="1379400"/>
            <a:ext cx="14736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a:sym typeface="Archivo"/>
              </a:rPr>
              <a:t>Actuales</a:t>
            </a:r>
            <a:endParaRPr sz="1800" dirty="0">
              <a:solidFill>
                <a:schemeClr val="dk1"/>
              </a:solidFill>
              <a:latin typeface="Arial Rounded MT Bold" panose="020F0704030504030204" pitchFamily="34" charset="0"/>
              <a:ea typeface="Archivo"/>
              <a:cs typeface="Archivo"/>
              <a:sym typeface="Archivo"/>
            </a:endParaRPr>
          </a:p>
        </p:txBody>
      </p:sp>
      <p:cxnSp>
        <p:nvCxnSpPr>
          <p:cNvPr id="475" name="Google Shape;475;p33"/>
          <p:cNvCxnSpPr>
            <a:cxnSpLocks/>
            <a:stCxn id="474" idx="3"/>
            <a:endCxn id="473" idx="1"/>
          </p:cNvCxnSpPr>
          <p:nvPr/>
        </p:nvCxnSpPr>
        <p:spPr>
          <a:xfrm>
            <a:off x="2188700" y="1656450"/>
            <a:ext cx="2692899" cy="0"/>
          </a:xfrm>
          <a:prstGeom prst="straightConnector1">
            <a:avLst/>
          </a:prstGeom>
          <a:noFill/>
          <a:ln w="19050" cap="flat" cmpd="sng">
            <a:solidFill>
              <a:schemeClr val="dk1"/>
            </a:solidFill>
            <a:prstDash val="solid"/>
            <a:round/>
            <a:headEnd type="none" w="sm" len="sm"/>
            <a:tailEnd type="triangle" w="sm" len="sm"/>
          </a:ln>
        </p:spPr>
      </p:cxnSp>
      <p:sp>
        <p:nvSpPr>
          <p:cNvPr id="476" name="Google Shape;476;p33"/>
          <p:cNvSpPr txBox="1"/>
          <p:nvPr/>
        </p:nvSpPr>
        <p:spPr>
          <a:xfrm>
            <a:off x="4705564" y="2227533"/>
            <a:ext cx="859136"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rial Rounded MT Bold" panose="020F0704030504030204" pitchFamily="34" charset="0"/>
                <a:ea typeface="Hind"/>
                <a:cs typeface="Hind"/>
                <a:sym typeface="Hind"/>
              </a:rPr>
              <a:t>13</a:t>
            </a:r>
            <a:endParaRPr sz="1200" dirty="0">
              <a:solidFill>
                <a:schemeClr val="dk1"/>
              </a:solidFill>
              <a:latin typeface="Arial Rounded MT Bold" panose="020F0704030504030204" pitchFamily="34" charset="0"/>
              <a:ea typeface="Hind"/>
              <a:cs typeface="Hind"/>
              <a:sym typeface="Hind"/>
            </a:endParaRPr>
          </a:p>
        </p:txBody>
      </p:sp>
      <p:sp>
        <p:nvSpPr>
          <p:cNvPr id="477" name="Google Shape;477;p33"/>
          <p:cNvSpPr txBox="1"/>
          <p:nvPr/>
        </p:nvSpPr>
        <p:spPr>
          <a:xfrm>
            <a:off x="715100" y="2150583"/>
            <a:ext cx="2541808"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a:sym typeface="Archivo"/>
              </a:rPr>
              <a:t>En implementación</a:t>
            </a:r>
            <a:endParaRPr sz="1800" dirty="0">
              <a:solidFill>
                <a:schemeClr val="dk1"/>
              </a:solidFill>
              <a:latin typeface="Arial Rounded MT Bold" panose="020F0704030504030204" pitchFamily="34" charset="0"/>
              <a:ea typeface="Archivo"/>
              <a:cs typeface="Archivo"/>
              <a:sym typeface="Archivo"/>
            </a:endParaRPr>
          </a:p>
        </p:txBody>
      </p:sp>
      <p:cxnSp>
        <p:nvCxnSpPr>
          <p:cNvPr id="478" name="Google Shape;478;p33"/>
          <p:cNvCxnSpPr>
            <a:stCxn id="477" idx="3"/>
            <a:endCxn id="476" idx="1"/>
          </p:cNvCxnSpPr>
          <p:nvPr/>
        </p:nvCxnSpPr>
        <p:spPr>
          <a:xfrm>
            <a:off x="3256908" y="2427633"/>
            <a:ext cx="1448656" cy="0"/>
          </a:xfrm>
          <a:prstGeom prst="straightConnector1">
            <a:avLst/>
          </a:prstGeom>
          <a:noFill/>
          <a:ln w="19050" cap="flat" cmpd="sng">
            <a:solidFill>
              <a:schemeClr val="dk1"/>
            </a:solidFill>
            <a:prstDash val="solid"/>
            <a:round/>
            <a:headEnd type="none" w="sm" len="sm"/>
            <a:tailEnd type="triangle" w="sm" len="sm"/>
          </a:ln>
        </p:spPr>
      </p:cxnSp>
      <p:sp>
        <p:nvSpPr>
          <p:cNvPr id="479" name="Google Shape;479;p33"/>
          <p:cNvSpPr txBox="1"/>
          <p:nvPr/>
        </p:nvSpPr>
        <p:spPr>
          <a:xfrm>
            <a:off x="4738461" y="3075665"/>
            <a:ext cx="285634" cy="4941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rial Rounded MT Bold" panose="020F0704030504030204" pitchFamily="34" charset="0"/>
                <a:ea typeface="Hind"/>
                <a:cs typeface="Hind"/>
                <a:sym typeface="Hind"/>
              </a:rPr>
              <a:t>6 1</a:t>
            </a:r>
            <a:endParaRPr sz="1200" dirty="0">
              <a:solidFill>
                <a:schemeClr val="dk1"/>
              </a:solidFill>
              <a:latin typeface="Arial Rounded MT Bold" panose="020F0704030504030204" pitchFamily="34" charset="0"/>
              <a:ea typeface="Hind"/>
              <a:cs typeface="Hind"/>
              <a:sym typeface="Hind"/>
            </a:endParaRPr>
          </a:p>
        </p:txBody>
      </p:sp>
      <p:sp>
        <p:nvSpPr>
          <p:cNvPr id="480" name="Google Shape;480;p33"/>
          <p:cNvSpPr txBox="1"/>
          <p:nvPr/>
        </p:nvSpPr>
        <p:spPr>
          <a:xfrm>
            <a:off x="715100" y="2969773"/>
            <a:ext cx="2891129"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a:sym typeface="Archivo"/>
              </a:rPr>
              <a:t>En actualización 2024 En reparcheo 2024</a:t>
            </a:r>
            <a:endParaRPr sz="1800" dirty="0">
              <a:solidFill>
                <a:schemeClr val="dk1"/>
              </a:solidFill>
              <a:latin typeface="Arial Rounded MT Bold" panose="020F0704030504030204" pitchFamily="34" charset="0"/>
              <a:ea typeface="Archivo"/>
              <a:cs typeface="Archivo"/>
              <a:sym typeface="Archivo"/>
            </a:endParaRPr>
          </a:p>
        </p:txBody>
      </p:sp>
      <p:sp>
        <p:nvSpPr>
          <p:cNvPr id="482" name="Google Shape;482;p33"/>
          <p:cNvSpPr txBox="1"/>
          <p:nvPr/>
        </p:nvSpPr>
        <p:spPr>
          <a:xfrm>
            <a:off x="4914756" y="3769900"/>
            <a:ext cx="64994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rial Rounded MT Bold" panose="020F0704030504030204" pitchFamily="34" charset="0"/>
                <a:ea typeface="Hind"/>
                <a:cs typeface="Hind"/>
                <a:sym typeface="Hind"/>
              </a:rPr>
              <a:t>2</a:t>
            </a:r>
            <a:endParaRPr sz="1200" dirty="0">
              <a:solidFill>
                <a:schemeClr val="dk1"/>
              </a:solidFill>
              <a:latin typeface="Arial Rounded MT Bold" panose="020F0704030504030204" pitchFamily="34" charset="0"/>
              <a:ea typeface="Hind"/>
              <a:cs typeface="Hind"/>
              <a:sym typeface="Hind"/>
            </a:endParaRPr>
          </a:p>
        </p:txBody>
      </p:sp>
      <p:sp>
        <p:nvSpPr>
          <p:cNvPr id="483" name="Google Shape;483;p33"/>
          <p:cNvSpPr txBox="1"/>
          <p:nvPr/>
        </p:nvSpPr>
        <p:spPr>
          <a:xfrm>
            <a:off x="715099" y="3692950"/>
            <a:ext cx="2973323"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Arial Rounded MT Bold" panose="020F0704030504030204" pitchFamily="34" charset="0"/>
                <a:ea typeface="Archivo"/>
                <a:cs typeface="Archivo"/>
                <a:sym typeface="Archivo"/>
              </a:rPr>
              <a:t>En construcción 2024</a:t>
            </a:r>
            <a:endParaRPr sz="1800" dirty="0">
              <a:solidFill>
                <a:schemeClr val="dk1"/>
              </a:solidFill>
              <a:latin typeface="Arial Rounded MT Bold" panose="020F0704030504030204" pitchFamily="34" charset="0"/>
              <a:ea typeface="Archivo"/>
              <a:cs typeface="Archivo"/>
              <a:sym typeface="Archivo"/>
            </a:endParaRPr>
          </a:p>
        </p:txBody>
      </p:sp>
      <p:cxnSp>
        <p:nvCxnSpPr>
          <p:cNvPr id="484" name="Google Shape;484;p33"/>
          <p:cNvCxnSpPr>
            <a:stCxn id="483" idx="3"/>
            <a:endCxn id="482" idx="1"/>
          </p:cNvCxnSpPr>
          <p:nvPr/>
        </p:nvCxnSpPr>
        <p:spPr>
          <a:xfrm>
            <a:off x="3688422" y="3970000"/>
            <a:ext cx="1226334" cy="0"/>
          </a:xfrm>
          <a:prstGeom prst="straightConnector1">
            <a:avLst/>
          </a:prstGeom>
          <a:noFill/>
          <a:ln w="19050" cap="flat" cmpd="sng">
            <a:solidFill>
              <a:schemeClr val="dk1"/>
            </a:solidFill>
            <a:prstDash val="solid"/>
            <a:round/>
            <a:headEnd type="none" w="sm" len="sm"/>
            <a:tailEnd type="triangle" w="sm" len="sm"/>
          </a:ln>
        </p:spPr>
      </p:cxnSp>
      <p:cxnSp>
        <p:nvCxnSpPr>
          <p:cNvPr id="485" name="Google Shape;485;p33"/>
          <p:cNvCxnSpPr>
            <a:cxnSpLocks/>
            <a:stCxn id="473" idx="3"/>
          </p:cNvCxnSpPr>
          <p:nvPr/>
        </p:nvCxnSpPr>
        <p:spPr>
          <a:xfrm flipV="1">
            <a:off x="5564699" y="1503150"/>
            <a:ext cx="1464001" cy="1533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86" name="Google Shape;486;p33"/>
          <p:cNvCxnSpPr>
            <a:stCxn id="476" idx="3"/>
          </p:cNvCxnSpPr>
          <p:nvPr/>
        </p:nvCxnSpPr>
        <p:spPr>
          <a:xfrm flipV="1">
            <a:off x="5564700" y="2013333"/>
            <a:ext cx="683100" cy="4143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87" name="Google Shape;487;p33"/>
          <p:cNvCxnSpPr>
            <a:stCxn id="479" idx="3"/>
          </p:cNvCxnSpPr>
          <p:nvPr/>
        </p:nvCxnSpPr>
        <p:spPr>
          <a:xfrm flipV="1">
            <a:off x="5024095" y="2884865"/>
            <a:ext cx="964818" cy="437868"/>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88" name="Google Shape;488;p33"/>
          <p:cNvCxnSpPr>
            <a:stCxn id="482" idx="3"/>
          </p:cNvCxnSpPr>
          <p:nvPr/>
        </p:nvCxnSpPr>
        <p:spPr>
          <a:xfrm flipV="1">
            <a:off x="5564699" y="3340600"/>
            <a:ext cx="999001" cy="629400"/>
          </a:xfrm>
          <a:prstGeom prst="bentConnector3">
            <a:avLst>
              <a:gd name="adj1" fmla="val 50000"/>
            </a:avLst>
          </a:prstGeom>
          <a:noFill/>
          <a:ln w="19050" cap="flat" cmpd="sng">
            <a:solidFill>
              <a:schemeClr val="dk1"/>
            </a:solidFill>
            <a:prstDash val="dot"/>
            <a:round/>
            <a:headEnd type="none" w="med" len="med"/>
            <a:tailEnd type="oval" w="med" len="med"/>
          </a:ln>
        </p:spPr>
      </p:cxnSp>
      <p:grpSp>
        <p:nvGrpSpPr>
          <p:cNvPr id="29" name="Google Shape;426;p31"/>
          <p:cNvGrpSpPr/>
          <p:nvPr/>
        </p:nvGrpSpPr>
        <p:grpSpPr>
          <a:xfrm>
            <a:off x="6766813" y="2455401"/>
            <a:ext cx="527839" cy="743415"/>
            <a:chOff x="4728744" y="541155"/>
            <a:chExt cx="165763" cy="234783"/>
          </a:xfrm>
        </p:grpSpPr>
        <p:sp>
          <p:nvSpPr>
            <p:cNvPr id="30" name="Google Shape;427;p31"/>
            <p:cNvSpPr/>
            <p:nvPr/>
          </p:nvSpPr>
          <p:spPr>
            <a:xfrm>
              <a:off x="4818605" y="582773"/>
              <a:ext cx="28109" cy="68698"/>
            </a:xfrm>
            <a:custGeom>
              <a:avLst/>
              <a:gdLst/>
              <a:ahLst/>
              <a:cxnLst/>
              <a:rect l="l" t="t" r="r" b="b"/>
              <a:pathLst>
                <a:path w="28109" h="68698" extrusionOk="0">
                  <a:moveTo>
                    <a:pt x="0" y="14023"/>
                  </a:moveTo>
                  <a:lnTo>
                    <a:pt x="14087" y="14023"/>
                  </a:lnTo>
                  <a:lnTo>
                    <a:pt x="14087" y="27467"/>
                  </a:lnTo>
                  <a:lnTo>
                    <a:pt x="0" y="27467"/>
                  </a:lnTo>
                  <a:lnTo>
                    <a:pt x="0" y="41554"/>
                  </a:lnTo>
                  <a:lnTo>
                    <a:pt x="14087" y="41554"/>
                  </a:lnTo>
                  <a:lnTo>
                    <a:pt x="14087" y="54997"/>
                  </a:lnTo>
                  <a:lnTo>
                    <a:pt x="0" y="54997"/>
                  </a:lnTo>
                  <a:cubicBezTo>
                    <a:pt x="772" y="73265"/>
                    <a:pt x="27338" y="73265"/>
                    <a:pt x="28110" y="54997"/>
                  </a:cubicBezTo>
                  <a:lnTo>
                    <a:pt x="28110" y="0"/>
                  </a:lnTo>
                  <a:lnTo>
                    <a:pt x="0" y="0"/>
                  </a:lnTo>
                  <a:lnTo>
                    <a:pt x="0" y="140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1" name="Google Shape;428;p31"/>
            <p:cNvSpPr/>
            <p:nvPr/>
          </p:nvSpPr>
          <p:spPr>
            <a:xfrm>
              <a:off x="4770297" y="541155"/>
              <a:ext cx="124081" cy="144922"/>
            </a:xfrm>
            <a:custGeom>
              <a:avLst/>
              <a:gdLst/>
              <a:ahLst/>
              <a:cxnLst/>
              <a:rect l="l" t="t" r="r" b="b"/>
              <a:pathLst>
                <a:path w="124081" h="144922" extrusionOk="0">
                  <a:moveTo>
                    <a:pt x="0" y="0"/>
                  </a:moveTo>
                  <a:lnTo>
                    <a:pt x="0" y="144923"/>
                  </a:lnTo>
                  <a:lnTo>
                    <a:pt x="124082" y="144923"/>
                  </a:lnTo>
                  <a:lnTo>
                    <a:pt x="124082" y="0"/>
                  </a:lnTo>
                  <a:lnTo>
                    <a:pt x="0" y="0"/>
                  </a:lnTo>
                  <a:close/>
                  <a:moveTo>
                    <a:pt x="103948" y="41554"/>
                  </a:moveTo>
                  <a:lnTo>
                    <a:pt x="89861" y="41554"/>
                  </a:lnTo>
                  <a:lnTo>
                    <a:pt x="89861" y="96808"/>
                  </a:lnTo>
                  <a:cubicBezTo>
                    <a:pt x="88317" y="133473"/>
                    <a:pt x="36343" y="133409"/>
                    <a:pt x="34864" y="96808"/>
                  </a:cubicBezTo>
                  <a:lnTo>
                    <a:pt x="34864" y="41554"/>
                  </a:lnTo>
                  <a:lnTo>
                    <a:pt x="20777" y="41554"/>
                  </a:lnTo>
                  <a:lnTo>
                    <a:pt x="20777" y="27467"/>
                  </a:lnTo>
                  <a:lnTo>
                    <a:pt x="103948" y="27467"/>
                  </a:lnTo>
                  <a:lnTo>
                    <a:pt x="103948" y="415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grpSp>
          <p:nvGrpSpPr>
            <p:cNvPr id="32" name="Google Shape;429;p31"/>
            <p:cNvGrpSpPr/>
            <p:nvPr/>
          </p:nvGrpSpPr>
          <p:grpSpPr>
            <a:xfrm>
              <a:off x="4728744" y="542120"/>
              <a:ext cx="165763" cy="198954"/>
              <a:chOff x="4728744" y="542120"/>
              <a:chExt cx="165763" cy="198954"/>
            </a:xfrm>
          </p:grpSpPr>
          <p:sp>
            <p:nvSpPr>
              <p:cNvPr id="34" name="Google Shape;430;p31"/>
              <p:cNvSpPr/>
              <p:nvPr/>
            </p:nvSpPr>
            <p:spPr>
              <a:xfrm>
                <a:off x="4728744" y="542120"/>
                <a:ext cx="27530" cy="150905"/>
              </a:xfrm>
              <a:custGeom>
                <a:avLst/>
                <a:gdLst/>
                <a:ahLst/>
                <a:cxnLst/>
                <a:rect l="l" t="t" r="r" b="b"/>
                <a:pathLst>
                  <a:path w="27530" h="150905" extrusionOk="0">
                    <a:moveTo>
                      <a:pt x="27531" y="143958"/>
                    </a:moveTo>
                    <a:lnTo>
                      <a:pt x="27531" y="0"/>
                    </a:lnTo>
                    <a:cubicBezTo>
                      <a:pt x="11771" y="3859"/>
                      <a:pt x="0" y="18139"/>
                      <a:pt x="0" y="35185"/>
                    </a:cubicBezTo>
                    <a:lnTo>
                      <a:pt x="0" y="150905"/>
                    </a:lnTo>
                    <a:cubicBezTo>
                      <a:pt x="5918" y="146402"/>
                      <a:pt x="13122" y="144022"/>
                      <a:pt x="20648" y="144022"/>
                    </a:cubicBezTo>
                    <a:lnTo>
                      <a:pt x="27531" y="1440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sp>
            <p:nvSpPr>
              <p:cNvPr id="35" name="Google Shape;431;p31"/>
              <p:cNvSpPr/>
              <p:nvPr/>
            </p:nvSpPr>
            <p:spPr>
              <a:xfrm>
                <a:off x="4728867" y="700100"/>
                <a:ext cx="165640" cy="40974"/>
              </a:xfrm>
              <a:custGeom>
                <a:avLst/>
                <a:gdLst/>
                <a:ahLst/>
                <a:cxnLst/>
                <a:rect l="l" t="t" r="r" b="b"/>
                <a:pathLst>
                  <a:path w="165640" h="40974" extrusionOk="0">
                    <a:moveTo>
                      <a:pt x="6052" y="5982"/>
                    </a:moveTo>
                    <a:cubicBezTo>
                      <a:pt x="-6877" y="18654"/>
                      <a:pt x="2257" y="40975"/>
                      <a:pt x="20718" y="40975"/>
                    </a:cubicBezTo>
                    <a:lnTo>
                      <a:pt x="48249" y="40975"/>
                    </a:lnTo>
                    <a:lnTo>
                      <a:pt x="48249" y="13444"/>
                    </a:lnTo>
                    <a:lnTo>
                      <a:pt x="117333" y="13444"/>
                    </a:lnTo>
                    <a:lnTo>
                      <a:pt x="117333" y="40975"/>
                    </a:lnTo>
                    <a:lnTo>
                      <a:pt x="165641" y="40975"/>
                    </a:lnTo>
                    <a:lnTo>
                      <a:pt x="165641" y="0"/>
                    </a:lnTo>
                    <a:lnTo>
                      <a:pt x="20718" y="0"/>
                    </a:lnTo>
                    <a:cubicBezTo>
                      <a:pt x="14993" y="0"/>
                      <a:pt x="9847" y="2316"/>
                      <a:pt x="6052" y="5982"/>
                    </a:cubicBezTo>
                    <a:lnTo>
                      <a:pt x="6052" y="59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grpSp>
        <p:sp>
          <p:nvSpPr>
            <p:cNvPr id="33" name="Google Shape;432;p31"/>
            <p:cNvSpPr/>
            <p:nvPr/>
          </p:nvSpPr>
          <p:spPr>
            <a:xfrm>
              <a:off x="4791138" y="727631"/>
              <a:ext cx="41553" cy="48307"/>
            </a:xfrm>
            <a:custGeom>
              <a:avLst/>
              <a:gdLst/>
              <a:ahLst/>
              <a:cxnLst/>
              <a:rect l="l" t="t" r="r" b="b"/>
              <a:pathLst>
                <a:path w="41553" h="48307" extrusionOk="0">
                  <a:moveTo>
                    <a:pt x="0" y="48308"/>
                  </a:moveTo>
                  <a:lnTo>
                    <a:pt x="20777" y="39109"/>
                  </a:lnTo>
                  <a:lnTo>
                    <a:pt x="41554" y="48308"/>
                  </a:lnTo>
                  <a:lnTo>
                    <a:pt x="41554" y="0"/>
                  </a:lnTo>
                  <a:lnTo>
                    <a:pt x="0" y="0"/>
                  </a:lnTo>
                  <a:lnTo>
                    <a:pt x="0" y="483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000000"/>
                </a:solidFill>
                <a:latin typeface="Arial Rounded MT Bold" panose="020F0704030504030204" pitchFamily="34" charset="0"/>
                <a:sym typeface="Arial"/>
              </a:endParaRPr>
            </a:p>
          </p:txBody>
        </p:sp>
      </p:grpSp>
      <p:cxnSp>
        <p:nvCxnSpPr>
          <p:cNvPr id="38" name="Google Shape;478;p33"/>
          <p:cNvCxnSpPr/>
          <p:nvPr/>
        </p:nvCxnSpPr>
        <p:spPr>
          <a:xfrm>
            <a:off x="3512048" y="3300722"/>
            <a:ext cx="1191802" cy="0"/>
          </a:xfrm>
          <a:prstGeom prst="straightConnector1">
            <a:avLst/>
          </a:prstGeom>
          <a:noFill/>
          <a:ln w="19050" cap="flat" cmpd="sng">
            <a:solidFill>
              <a:schemeClr val="dk1"/>
            </a:solidFill>
            <a:prstDash val="solid"/>
            <a:round/>
            <a:headEnd type="none" w="sm" len="sm"/>
            <a:tailEnd type="triangle" w="sm" len="sm"/>
          </a:ln>
        </p:spPr>
      </p:cxnSp>
    </p:spTree>
    <p:extLst>
      <p:ext uri="{BB962C8B-B14F-4D97-AF65-F5344CB8AC3E}">
        <p14:creationId xmlns:p14="http://schemas.microsoft.com/office/powerpoint/2010/main" val="3580257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720000" y="462601"/>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sym typeface="Arial"/>
              </a:rPr>
              <a:t>LISTADO DE POLÍTICAS PÚBLICAS</a:t>
            </a:r>
            <a:endParaRPr sz="1600" dirty="0">
              <a:solidFill>
                <a:schemeClr val="dk1"/>
              </a:solidFill>
              <a:latin typeface="Arial Rounded MT Bold" panose="020F0704030504030204" pitchFamily="34" charset="0"/>
              <a:cs typeface="Archivo"/>
              <a:sym typeface="Arial"/>
            </a:endParaRPr>
          </a:p>
        </p:txBody>
      </p:sp>
      <p:pic>
        <p:nvPicPr>
          <p:cNvPr id="6" name="Imagen 5"/>
          <p:cNvPicPr>
            <a:picLocks noChangeAspect="1"/>
          </p:cNvPicPr>
          <p:nvPr/>
        </p:nvPicPr>
        <p:blipFill>
          <a:blip r:embed="rId3"/>
          <a:stretch>
            <a:fillRect/>
          </a:stretch>
        </p:blipFill>
        <p:spPr>
          <a:xfrm>
            <a:off x="1872787" y="1186377"/>
            <a:ext cx="5170429" cy="3361770"/>
          </a:xfrm>
          <a:prstGeom prst="rect">
            <a:avLst/>
          </a:prstGeom>
        </p:spPr>
      </p:pic>
    </p:spTree>
    <p:extLst>
      <p:ext uri="{BB962C8B-B14F-4D97-AF65-F5344CB8AC3E}">
        <p14:creationId xmlns:p14="http://schemas.microsoft.com/office/powerpoint/2010/main" val="25996377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5730" t="24557" r="674" b="31677"/>
          <a:stretch/>
        </p:blipFill>
        <p:spPr>
          <a:xfrm>
            <a:off x="680659" y="1211413"/>
            <a:ext cx="7736440" cy="2754928"/>
          </a:xfrm>
          <a:prstGeom prst="rect">
            <a:avLst/>
          </a:prstGeom>
        </p:spPr>
      </p:pic>
      <p:sp>
        <p:nvSpPr>
          <p:cNvPr id="5" name="Google Shape;544;p36"/>
          <p:cNvSpPr txBox="1">
            <a:spLocks noGrp="1"/>
          </p:cNvSpPr>
          <p:nvPr>
            <p:ph type="title"/>
          </p:nvPr>
        </p:nvSpPr>
        <p:spPr>
          <a:xfrm>
            <a:off x="336884" y="455833"/>
            <a:ext cx="842399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1600" dirty="0">
                <a:solidFill>
                  <a:schemeClr val="dk1"/>
                </a:solidFill>
                <a:latin typeface="Arial Rounded MT Bold" panose="020F0704030504030204" pitchFamily="34" charset="0"/>
                <a:cs typeface="Archivo"/>
              </a:rPr>
              <a:t>EVALUACIÓN DE POLÍTICAS PÚBLICAS - MAYO 2024</a:t>
            </a:r>
            <a:endParaRPr sz="1600" dirty="0">
              <a:solidFill>
                <a:schemeClr val="dk1"/>
              </a:solidFill>
              <a:latin typeface="Arial Rounded MT Bold" panose="020F0704030504030204" pitchFamily="34" charset="0"/>
              <a:cs typeface="Archivo"/>
            </a:endParaRPr>
          </a:p>
        </p:txBody>
      </p:sp>
    </p:spTree>
    <p:extLst>
      <p:ext uri="{BB962C8B-B14F-4D97-AF65-F5344CB8AC3E}">
        <p14:creationId xmlns:p14="http://schemas.microsoft.com/office/powerpoint/2010/main" val="26341050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8"/>
          <p:cNvSpPr/>
          <p:nvPr/>
        </p:nvSpPr>
        <p:spPr>
          <a:xfrm>
            <a:off x="3274312" y="1422967"/>
            <a:ext cx="2043900" cy="2043900"/>
          </a:xfrm>
          <a:prstGeom prst="pie">
            <a:avLst>
              <a:gd name="adj1" fmla="val 10821860"/>
              <a:gd name="adj2" fmla="val 1620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sp>
        <p:nvSpPr>
          <p:cNvPr id="286" name="Google Shape;286;p28"/>
          <p:cNvSpPr/>
          <p:nvPr/>
        </p:nvSpPr>
        <p:spPr>
          <a:xfrm flipH="1">
            <a:off x="3579112" y="1422967"/>
            <a:ext cx="2043900" cy="2043900"/>
          </a:xfrm>
          <a:prstGeom prst="pie">
            <a:avLst>
              <a:gd name="adj1" fmla="val 10821860"/>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sp>
        <p:nvSpPr>
          <p:cNvPr id="287" name="Google Shape;287;p28"/>
          <p:cNvSpPr/>
          <p:nvPr/>
        </p:nvSpPr>
        <p:spPr>
          <a:xfrm rot="10800000" flipH="1">
            <a:off x="3274312" y="1727767"/>
            <a:ext cx="2043900" cy="2043900"/>
          </a:xfrm>
          <a:prstGeom prst="pie">
            <a:avLst>
              <a:gd name="adj1" fmla="val 10821860"/>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sp>
        <p:nvSpPr>
          <p:cNvPr id="288" name="Google Shape;288;p28"/>
          <p:cNvSpPr/>
          <p:nvPr/>
        </p:nvSpPr>
        <p:spPr>
          <a:xfrm rot="10800000">
            <a:off x="3579112" y="1727767"/>
            <a:ext cx="2043900" cy="2043900"/>
          </a:xfrm>
          <a:prstGeom prst="pie">
            <a:avLst>
              <a:gd name="adj1" fmla="val 10821860"/>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cxnSp>
        <p:nvCxnSpPr>
          <p:cNvPr id="289" name="Google Shape;289;p28"/>
          <p:cNvCxnSpPr/>
          <p:nvPr/>
        </p:nvCxnSpPr>
        <p:spPr>
          <a:xfrm>
            <a:off x="864460" y="2597317"/>
            <a:ext cx="7168500" cy="0"/>
          </a:xfrm>
          <a:prstGeom prst="straightConnector1">
            <a:avLst/>
          </a:prstGeom>
          <a:noFill/>
          <a:ln w="19050" cap="flat" cmpd="sng">
            <a:solidFill>
              <a:schemeClr val="dk1"/>
            </a:solidFill>
            <a:prstDash val="dot"/>
            <a:round/>
            <a:headEnd type="none" w="med" len="med"/>
            <a:tailEnd type="none" w="med" len="med"/>
          </a:ln>
        </p:spPr>
      </p:cxnSp>
      <p:cxnSp>
        <p:nvCxnSpPr>
          <p:cNvPr id="290" name="Google Shape;290;p28"/>
          <p:cNvCxnSpPr/>
          <p:nvPr/>
        </p:nvCxnSpPr>
        <p:spPr>
          <a:xfrm>
            <a:off x="4448660" y="1138392"/>
            <a:ext cx="0" cy="2917800"/>
          </a:xfrm>
          <a:prstGeom prst="straightConnector1">
            <a:avLst/>
          </a:prstGeom>
          <a:noFill/>
          <a:ln w="19050" cap="flat" cmpd="sng">
            <a:solidFill>
              <a:schemeClr val="dk1"/>
            </a:solidFill>
            <a:prstDash val="dot"/>
            <a:round/>
            <a:headEnd type="none" w="med" len="med"/>
            <a:tailEnd type="none" w="med" len="med"/>
          </a:ln>
        </p:spPr>
      </p:cxnSp>
      <p:sp>
        <p:nvSpPr>
          <p:cNvPr id="291" name="Google Shape;291;p28"/>
          <p:cNvSpPr txBox="1">
            <a:spLocks noGrp="1"/>
          </p:cNvSpPr>
          <p:nvPr>
            <p:ph type="title"/>
          </p:nvPr>
        </p:nvSpPr>
        <p:spPr>
          <a:xfrm>
            <a:off x="91796" y="511324"/>
            <a:ext cx="8802718" cy="491899"/>
          </a:xfrm>
          <a:prstGeom prst="rect">
            <a:avLst/>
          </a:prstGeom>
          <a:noFill/>
          <a:ln>
            <a:noFill/>
          </a:ln>
        </p:spPr>
        <p:txBody>
          <a:bodyPr spcFirstLastPara="1" vert="horz" wrap="square" lIns="91425" tIns="91425" rIns="91425" bIns="91425" rtlCol="0" anchor="b" anchorCtr="0">
            <a:noAutofit/>
          </a:bodyPr>
          <a:lstStyle/>
          <a:p>
            <a:pPr algn="ctr">
              <a:lnSpc>
                <a:spcPct val="100000"/>
              </a:lnSpc>
              <a:spcBef>
                <a:spcPts val="0"/>
              </a:spcBef>
              <a:buClr>
                <a:srgbClr val="000000"/>
              </a:buClr>
              <a:buSzPts val="3000"/>
              <a:buFont typeface="Arial"/>
            </a:pPr>
            <a:r>
              <a:rPr lang="en" sz="1800" b="1" dirty="0">
                <a:solidFill>
                  <a:schemeClr val="dk1"/>
                </a:solidFill>
                <a:latin typeface="Arial Rounded MT Bold" panose="020F0704030504030204" pitchFamily="34" charset="0"/>
                <a:cs typeface="Archivo" panose="020B0604020202020204" charset="0"/>
              </a:rPr>
              <a:t>5. SISTEMA DE GESTIÓN DE LA CALIDAD- MIPG</a:t>
            </a:r>
            <a:endParaRPr sz="1800" b="1" dirty="0">
              <a:solidFill>
                <a:schemeClr val="dk1"/>
              </a:solidFill>
              <a:latin typeface="Arial Rounded MT Bold" panose="020F0704030504030204" pitchFamily="34" charset="0"/>
              <a:cs typeface="Archivo" panose="020B0604020202020204" charset="0"/>
            </a:endParaRPr>
          </a:p>
        </p:txBody>
      </p:sp>
      <p:sp>
        <p:nvSpPr>
          <p:cNvPr id="293" name="Google Shape;293;p28"/>
          <p:cNvSpPr txBox="1"/>
          <p:nvPr/>
        </p:nvSpPr>
        <p:spPr>
          <a:xfrm>
            <a:off x="1020937" y="1437998"/>
            <a:ext cx="1971000"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600">
                <a:solidFill>
                  <a:schemeClr val="dk1"/>
                </a:solidFill>
                <a:latin typeface="Arial Rounded MT Bold" panose="020F0704030504030204" pitchFamily="34" charset="0"/>
                <a:ea typeface="Archivo"/>
                <a:cs typeface="Archivo"/>
              </a:defRPr>
            </a:lvl1pPr>
          </a:lstStyle>
          <a:p>
            <a:pPr algn="ctr"/>
            <a:r>
              <a:rPr lang="en" dirty="0">
                <a:sym typeface="Archivo"/>
              </a:rPr>
              <a:t>Rediseño SGC 2.0</a:t>
            </a:r>
          </a:p>
          <a:p>
            <a:pPr algn="ctr"/>
            <a:r>
              <a:rPr lang="es-CO" dirty="0">
                <a:sym typeface="Archivo"/>
              </a:rPr>
              <a:t>Alineación </a:t>
            </a:r>
          </a:p>
          <a:p>
            <a:pPr algn="ctr"/>
            <a:r>
              <a:rPr lang="es-CO" dirty="0">
                <a:sym typeface="Archivo"/>
              </a:rPr>
              <a:t>SGC-MIPG </a:t>
            </a:r>
          </a:p>
          <a:p>
            <a:pPr algn="ctr"/>
            <a:endParaRPr dirty="0">
              <a:sym typeface="Archivo"/>
            </a:endParaRPr>
          </a:p>
        </p:txBody>
      </p:sp>
      <p:sp>
        <p:nvSpPr>
          <p:cNvPr id="295" name="Google Shape;295;p28"/>
          <p:cNvSpPr txBox="1"/>
          <p:nvPr/>
        </p:nvSpPr>
        <p:spPr>
          <a:xfrm>
            <a:off x="5927859" y="3240133"/>
            <a:ext cx="2293789"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600">
                <a:solidFill>
                  <a:schemeClr val="dk1"/>
                </a:solidFill>
                <a:latin typeface="Arial Rounded MT Bold" panose="020F0704030504030204" pitchFamily="34" charset="0"/>
                <a:ea typeface="Archivo"/>
                <a:cs typeface="Archivo"/>
              </a:defRPr>
            </a:lvl1pPr>
          </a:lstStyle>
          <a:p>
            <a:pPr algn="ctr"/>
            <a:r>
              <a:rPr lang="en" dirty="0">
                <a:sym typeface="Archivo"/>
              </a:rPr>
              <a:t>Comunicación y capacitación interna</a:t>
            </a:r>
            <a:endParaRPr dirty="0">
              <a:sym typeface="Archivo"/>
            </a:endParaRPr>
          </a:p>
        </p:txBody>
      </p:sp>
      <p:sp>
        <p:nvSpPr>
          <p:cNvPr id="297" name="Google Shape;297;p28"/>
          <p:cNvSpPr txBox="1"/>
          <p:nvPr/>
        </p:nvSpPr>
        <p:spPr>
          <a:xfrm>
            <a:off x="5927860" y="1317780"/>
            <a:ext cx="1971000"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600">
                <a:solidFill>
                  <a:schemeClr val="dk1"/>
                </a:solidFill>
                <a:latin typeface="Arial Rounded MT Bold" panose="020F0704030504030204" pitchFamily="34" charset="0"/>
                <a:ea typeface="Archivo"/>
                <a:cs typeface="Archivo"/>
              </a:defRPr>
            </a:lvl1pPr>
          </a:lstStyle>
          <a:p>
            <a:pPr algn="ctr"/>
            <a:r>
              <a:rPr lang="en" dirty="0">
                <a:sym typeface="Archivo"/>
              </a:rPr>
              <a:t>Capacitación MIPG</a:t>
            </a:r>
            <a:endParaRPr dirty="0">
              <a:sym typeface="Archivo"/>
            </a:endParaRPr>
          </a:p>
        </p:txBody>
      </p:sp>
      <p:sp>
        <p:nvSpPr>
          <p:cNvPr id="299" name="Google Shape;299;p28"/>
          <p:cNvSpPr txBox="1"/>
          <p:nvPr/>
        </p:nvSpPr>
        <p:spPr>
          <a:xfrm>
            <a:off x="998560" y="2962735"/>
            <a:ext cx="1971000"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600">
                <a:solidFill>
                  <a:schemeClr val="dk1"/>
                </a:solidFill>
                <a:latin typeface="Arial Rounded MT Bold" panose="020F0704030504030204" pitchFamily="34" charset="0"/>
                <a:ea typeface="Archivo"/>
                <a:cs typeface="Archivo"/>
              </a:defRPr>
            </a:lvl1pPr>
          </a:lstStyle>
          <a:p>
            <a:pPr algn="ctr"/>
            <a:r>
              <a:rPr lang="en" dirty="0">
                <a:sym typeface="Archivo"/>
              </a:rPr>
              <a:t>Certificación</a:t>
            </a:r>
          </a:p>
          <a:p>
            <a:pPr algn="ctr"/>
            <a:r>
              <a:rPr lang="en">
                <a:sym typeface="Archivo"/>
              </a:rPr>
              <a:t>Visita marzo 2024</a:t>
            </a:r>
            <a:endParaRPr dirty="0">
              <a:sym typeface="Archivo"/>
            </a:endParaRPr>
          </a:p>
        </p:txBody>
      </p:sp>
      <p:sp>
        <p:nvSpPr>
          <p:cNvPr id="300" name="Google Shape;300;p28"/>
          <p:cNvSpPr/>
          <p:nvPr/>
        </p:nvSpPr>
        <p:spPr>
          <a:xfrm>
            <a:off x="3622112" y="1770630"/>
            <a:ext cx="1653100" cy="1653374"/>
          </a:xfrm>
          <a:custGeom>
            <a:avLst/>
            <a:gdLst/>
            <a:ahLst/>
            <a:cxnLst/>
            <a:rect l="l" t="t" r="r" b="b"/>
            <a:pathLst>
              <a:path w="6032" h="6033" extrusionOk="0">
                <a:moveTo>
                  <a:pt x="6032" y="3018"/>
                </a:moveTo>
                <a:lnTo>
                  <a:pt x="6032" y="3018"/>
                </a:lnTo>
                <a:cubicBezTo>
                  <a:pt x="6032" y="4683"/>
                  <a:pt x="4683" y="6033"/>
                  <a:pt x="3018" y="6033"/>
                </a:cubicBezTo>
                <a:cubicBezTo>
                  <a:pt x="1352" y="6033"/>
                  <a:pt x="0" y="4683"/>
                  <a:pt x="0" y="3018"/>
                </a:cubicBezTo>
                <a:cubicBezTo>
                  <a:pt x="0" y="1352"/>
                  <a:pt x="1352" y="0"/>
                  <a:pt x="3018" y="0"/>
                </a:cubicBezTo>
                <a:cubicBezTo>
                  <a:pt x="4683" y="0"/>
                  <a:pt x="6032" y="1352"/>
                  <a:pt x="6032" y="301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2" name="Google Shape;733;p40"/>
          <p:cNvGrpSpPr/>
          <p:nvPr/>
        </p:nvGrpSpPr>
        <p:grpSpPr>
          <a:xfrm>
            <a:off x="4248443" y="2366800"/>
            <a:ext cx="352618" cy="460984"/>
            <a:chOff x="5697791" y="3443858"/>
            <a:chExt cx="179721" cy="234912"/>
          </a:xfrm>
        </p:grpSpPr>
        <p:sp>
          <p:nvSpPr>
            <p:cNvPr id="23"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34" name="Google Shape;299;p28"/>
          <p:cNvSpPr txBox="1"/>
          <p:nvPr/>
        </p:nvSpPr>
        <p:spPr>
          <a:xfrm>
            <a:off x="2325774" y="3882600"/>
            <a:ext cx="4267622" cy="5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a:solidFill>
                  <a:schemeClr val="dk1"/>
                </a:solidFill>
                <a:latin typeface="Arial Rounded MT Bold" panose="020F0704030504030204" pitchFamily="34" charset="0"/>
                <a:ea typeface="Archivo"/>
                <a:cs typeface="Archivo"/>
              </a:defRPr>
            </a:lvl1pPr>
          </a:lstStyle>
          <a:p>
            <a:r>
              <a:rPr lang="en" dirty="0">
                <a:sym typeface="Archivo"/>
              </a:rPr>
              <a:t>Certificación ISO</a:t>
            </a:r>
            <a:endParaRPr dirty="0">
              <a:sym typeface="Archiv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title"/>
          </p:nvPr>
        </p:nvSpPr>
        <p:spPr>
          <a:xfrm>
            <a:off x="905751" y="481686"/>
            <a:ext cx="7704000" cy="572700"/>
          </a:xfrm>
          <a:prstGeom prst="rect">
            <a:avLst/>
          </a:prstGeom>
          <a:noFill/>
          <a:ln>
            <a:noFill/>
          </a:ln>
        </p:spPr>
        <p:txBody>
          <a:bodyPr spcFirstLastPara="1" vert="horz" wrap="square" lIns="91425" tIns="91425" rIns="91425" bIns="91425" rtlCol="0" anchor="b" anchorCtr="0">
            <a:noAutofit/>
          </a:bodyPr>
          <a:lstStyle/>
          <a:p>
            <a:pPr>
              <a:lnSpc>
                <a:spcPct val="115000"/>
              </a:lnSpc>
              <a:buClr>
                <a:srgbClr val="000000"/>
              </a:buClr>
              <a:buFont typeface="Arial"/>
            </a:pPr>
            <a:r>
              <a:rPr lang="en" sz="2000" b="1" dirty="0">
                <a:solidFill>
                  <a:schemeClr val="dk1"/>
                </a:solidFill>
                <a:latin typeface="Arial Rounded MT Bold" panose="020F0704030504030204" pitchFamily="34" charset="0"/>
                <a:cs typeface="Archivo" panose="020B0604020202020204" charset="0"/>
              </a:rPr>
              <a:t>SISTEMA DE GESTIÓN DE LA CALIDAD- MIPG</a:t>
            </a:r>
            <a:r>
              <a:rPr lang="en" sz="2000" dirty="0">
                <a:solidFill>
                  <a:schemeClr val="dk1"/>
                </a:solidFill>
                <a:latin typeface="Arial Rounded MT Bold" panose="020F0704030504030204" pitchFamily="34" charset="0"/>
                <a:cs typeface="Archivo"/>
              </a:rPr>
              <a:t> 2.0</a:t>
            </a:r>
            <a:endParaRPr sz="2000" dirty="0">
              <a:solidFill>
                <a:schemeClr val="dk1"/>
              </a:solidFill>
              <a:latin typeface="Arial Rounded MT Bold" panose="020F0704030504030204" pitchFamily="34" charset="0"/>
              <a:cs typeface="Archivo"/>
            </a:endParaRPr>
          </a:p>
        </p:txBody>
      </p:sp>
      <p:pic>
        <p:nvPicPr>
          <p:cNvPr id="2" name="Imagen 1"/>
          <p:cNvPicPr>
            <a:picLocks noChangeAspect="1"/>
          </p:cNvPicPr>
          <p:nvPr/>
        </p:nvPicPr>
        <p:blipFill rotWithShape="1">
          <a:blip r:embed="rId3"/>
          <a:srcRect l="8652" t="9768" r="8426" b="10692"/>
          <a:stretch/>
        </p:blipFill>
        <p:spPr>
          <a:xfrm>
            <a:off x="4043887" y="1469203"/>
            <a:ext cx="4915178" cy="2650733"/>
          </a:xfrm>
          <a:prstGeom prst="rect">
            <a:avLst/>
          </a:prstGeom>
        </p:spPr>
      </p:pic>
      <p:pic>
        <p:nvPicPr>
          <p:cNvPr id="3" name="Imagen 2"/>
          <p:cNvPicPr>
            <a:picLocks noChangeAspect="1"/>
          </p:cNvPicPr>
          <p:nvPr/>
        </p:nvPicPr>
        <p:blipFill>
          <a:blip r:embed="rId4"/>
          <a:stretch>
            <a:fillRect/>
          </a:stretch>
        </p:blipFill>
        <p:spPr>
          <a:xfrm>
            <a:off x="250869" y="1469203"/>
            <a:ext cx="3632762" cy="2650733"/>
          </a:xfrm>
          <a:prstGeom prst="rect">
            <a:avLst/>
          </a:prstGeom>
        </p:spPr>
      </p:pic>
    </p:spTree>
    <p:extLst>
      <p:ext uri="{BB962C8B-B14F-4D97-AF65-F5344CB8AC3E}">
        <p14:creationId xmlns:p14="http://schemas.microsoft.com/office/powerpoint/2010/main" val="1863959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 name="Google Shape;595;p38"/>
          <p:cNvSpPr txBox="1">
            <a:spLocks/>
          </p:cNvSpPr>
          <p:nvPr/>
        </p:nvSpPr>
        <p:spPr>
          <a:xfrm>
            <a:off x="905751" y="481686"/>
            <a:ext cx="7704000" cy="572700"/>
          </a:xfrm>
          <a:prstGeom prst="rect">
            <a:avLst/>
          </a:prstGeom>
          <a:noFill/>
          <a:ln>
            <a:noFill/>
          </a:ln>
        </p:spPr>
        <p:txBody>
          <a:bodyPr spcFirstLastPara="1" vert="horz" wrap="square" lIns="91425" tIns="91425" rIns="91425" bIns="91425" rtlCol="0" anchor="b" anchorCtr="0">
            <a:noAutofit/>
          </a:bodyPr>
          <a:lstStyle>
            <a:lvl1pPr lvl="0" algn="ctr" defTabSz="685800" rtl="0" eaLnBrk="1" latinLnBrk="0" hangingPunct="1">
              <a:lnSpc>
                <a:spcPct val="85000"/>
              </a:lnSpc>
              <a:spcBef>
                <a:spcPts val="0"/>
              </a:spcBef>
              <a:spcAft>
                <a:spcPts val="0"/>
              </a:spcAft>
              <a:buSzPts val="3000"/>
              <a:buNone/>
              <a:defRPr sz="3600" kern="1200" spc="-38" baseline="0">
                <a:solidFill>
                  <a:schemeClr val="tx1">
                    <a:lumMod val="75000"/>
                    <a:lumOff val="25000"/>
                  </a:schemeClr>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15000"/>
              </a:lnSpc>
              <a:buClr>
                <a:srgbClr val="000000"/>
              </a:buClr>
              <a:buFont typeface="Arial"/>
              <a:buNone/>
            </a:pPr>
            <a:r>
              <a:rPr lang="es-CO" sz="2000" b="1" dirty="0">
                <a:solidFill>
                  <a:schemeClr val="dk1"/>
                </a:solidFill>
                <a:latin typeface="Arial Rounded MT Bold" panose="020F0704030504030204" pitchFamily="34" charset="0"/>
                <a:cs typeface="Archivo" panose="020B0604020202020204" charset="0"/>
              </a:rPr>
              <a:t>SISTEMA DE GESTIÓN DE LA CALIDAD- MIPG</a:t>
            </a:r>
            <a:r>
              <a:rPr lang="es-CO" sz="2000" dirty="0">
                <a:solidFill>
                  <a:schemeClr val="dk1"/>
                </a:solidFill>
                <a:latin typeface="Arial Rounded MT Bold" panose="020F0704030504030204" pitchFamily="34" charset="0"/>
                <a:cs typeface="Archivo"/>
              </a:rPr>
              <a:t> 2.0</a:t>
            </a:r>
          </a:p>
        </p:txBody>
      </p:sp>
      <p:pic>
        <p:nvPicPr>
          <p:cNvPr id="6" name="Imagen 5">
            <a:extLst>
              <a:ext uri="{FF2B5EF4-FFF2-40B4-BE49-F238E27FC236}">
                <a16:creationId xmlns:a16="http://schemas.microsoft.com/office/drawing/2014/main" id="{9BEE37BB-5AD4-47F6-85FE-4F1DDC4C78C2}"/>
              </a:ext>
            </a:extLst>
          </p:cNvPr>
          <p:cNvPicPr>
            <a:picLocks noChangeAspect="1"/>
          </p:cNvPicPr>
          <p:nvPr/>
        </p:nvPicPr>
        <p:blipFill rotWithShape="1">
          <a:blip r:embed="rId3"/>
          <a:srcRect l="12617" t="13292" r="12991" b="15098"/>
          <a:stretch/>
        </p:blipFill>
        <p:spPr>
          <a:xfrm>
            <a:off x="174661" y="1229525"/>
            <a:ext cx="4477255" cy="2453711"/>
          </a:xfrm>
          <a:prstGeom prst="rect">
            <a:avLst/>
          </a:prstGeom>
        </p:spPr>
      </p:pic>
      <p:pic>
        <p:nvPicPr>
          <p:cNvPr id="8" name="Imagen 7">
            <a:extLst>
              <a:ext uri="{FF2B5EF4-FFF2-40B4-BE49-F238E27FC236}">
                <a16:creationId xmlns:a16="http://schemas.microsoft.com/office/drawing/2014/main" id="{991818C6-1A7A-4460-A6C6-EC7FBE0A558E}"/>
              </a:ext>
            </a:extLst>
          </p:cNvPr>
          <p:cNvPicPr>
            <a:picLocks noChangeAspect="1"/>
          </p:cNvPicPr>
          <p:nvPr/>
        </p:nvPicPr>
        <p:blipFill rotWithShape="1">
          <a:blip r:embed="rId4"/>
          <a:srcRect l="21588" t="18103" r="22524" b="6127"/>
          <a:stretch/>
        </p:blipFill>
        <p:spPr>
          <a:xfrm>
            <a:off x="4757751" y="1054386"/>
            <a:ext cx="4258221" cy="3247403"/>
          </a:xfrm>
          <a:prstGeom prst="rect">
            <a:avLst/>
          </a:prstGeom>
        </p:spPr>
      </p:pic>
    </p:spTree>
    <p:extLst>
      <p:ext uri="{BB962C8B-B14F-4D97-AF65-F5344CB8AC3E}">
        <p14:creationId xmlns:p14="http://schemas.microsoft.com/office/powerpoint/2010/main" val="10757924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0"/>
          <p:cNvSpPr txBox="1">
            <a:spLocks noGrp="1"/>
          </p:cNvSpPr>
          <p:nvPr>
            <p:ph type="ctrTitle"/>
          </p:nvPr>
        </p:nvSpPr>
        <p:spPr>
          <a:xfrm>
            <a:off x="4993419" y="-13747"/>
            <a:ext cx="5151039" cy="985200"/>
          </a:xfrm>
          <a:prstGeom prst="rect">
            <a:avLst/>
          </a:prstGeom>
          <a:noFill/>
          <a:ln>
            <a:noFill/>
          </a:ln>
        </p:spPr>
        <p:txBody>
          <a:bodyPr spcFirstLastPara="1" vert="horz" wrap="square" lIns="91425" tIns="91425" rIns="91425" bIns="91425" rtlCol="0" anchor="b" anchorCtr="0">
            <a:noAutofit/>
          </a:bodyPr>
          <a:lstStyle/>
          <a:p>
            <a:pPr algn="ctr">
              <a:lnSpc>
                <a:spcPct val="100000"/>
              </a:lnSpc>
              <a:buClr>
                <a:srgbClr val="000000"/>
              </a:buClr>
              <a:buSzPts val="3000"/>
              <a:buFont typeface="Arial"/>
            </a:pPr>
            <a:r>
              <a:rPr lang="en" sz="1800" b="1" dirty="0">
                <a:solidFill>
                  <a:schemeClr val="dk1"/>
                </a:solidFill>
                <a:latin typeface="Arial Rounded MT Bold" panose="020F0704030504030204" pitchFamily="34" charset="0"/>
                <a:cs typeface="Archivo" panose="020B0604020202020204" charset="0"/>
              </a:rPr>
              <a:t>6. RENDICIÓN DE CUENTAS</a:t>
            </a:r>
            <a:endParaRPr sz="1800" b="1" dirty="0">
              <a:solidFill>
                <a:schemeClr val="dk1"/>
              </a:solidFill>
              <a:latin typeface="Arial Rounded MT Bold" panose="020F0704030504030204" pitchFamily="34" charset="0"/>
              <a:cs typeface="Archivo" panose="020B0604020202020204" charset="0"/>
            </a:endParaRPr>
          </a:p>
        </p:txBody>
      </p:sp>
      <p:sp>
        <p:nvSpPr>
          <p:cNvPr id="704" name="Google Shape;704;p40"/>
          <p:cNvSpPr/>
          <p:nvPr/>
        </p:nvSpPr>
        <p:spPr>
          <a:xfrm flipH="1">
            <a:off x="690961" y="1519874"/>
            <a:ext cx="2999726" cy="2999726"/>
          </a:xfrm>
          <a:prstGeom prst="pie">
            <a:avLst>
              <a:gd name="adj1" fmla="val 5404577"/>
              <a:gd name="adj2" fmla="val 16200000"/>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05" name="Google Shape;705;p40"/>
          <p:cNvSpPr/>
          <p:nvPr/>
        </p:nvSpPr>
        <p:spPr>
          <a:xfrm rot="5400000">
            <a:off x="1748374" y="1193868"/>
            <a:ext cx="850235" cy="850235"/>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14" name="Google Shape;714;p40"/>
          <p:cNvSpPr/>
          <p:nvPr/>
        </p:nvSpPr>
        <p:spPr>
          <a:xfrm rot="-2700000" flipH="1">
            <a:off x="3050102" y="1959340"/>
            <a:ext cx="850382" cy="850382"/>
          </a:xfrm>
          <a:prstGeom prst="teardrop">
            <a:avLst>
              <a:gd name="adj" fmla="val 100000"/>
            </a:avLst>
          </a:prstGeom>
          <a:solidFill>
            <a:schemeClr val="accent4">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32" name="Google Shape;732;p40"/>
          <p:cNvSpPr/>
          <p:nvPr/>
        </p:nvSpPr>
        <p:spPr>
          <a:xfrm rot="5400000" flipH="1">
            <a:off x="1736444" y="3913539"/>
            <a:ext cx="850235" cy="850235"/>
          </a:xfrm>
          <a:prstGeom prst="teardrop">
            <a:avLst>
              <a:gd name="adj" fmla="val 1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grpSp>
        <p:nvGrpSpPr>
          <p:cNvPr id="733" name="Google Shape;733;p40"/>
          <p:cNvGrpSpPr/>
          <p:nvPr/>
        </p:nvGrpSpPr>
        <p:grpSpPr>
          <a:xfrm>
            <a:off x="1997182" y="4172076"/>
            <a:ext cx="352618" cy="460984"/>
            <a:chOff x="5697791" y="3443858"/>
            <a:chExt cx="179721" cy="234912"/>
          </a:xfrm>
        </p:grpSpPr>
        <p:sp>
          <p:nvSpPr>
            <p:cNvPr id="734"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5"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6"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7"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8"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9"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0"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1"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2"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3"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4"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5" name="Google Shape;733;p40"/>
          <p:cNvGrpSpPr/>
          <p:nvPr/>
        </p:nvGrpSpPr>
        <p:grpSpPr>
          <a:xfrm>
            <a:off x="2010435" y="1377271"/>
            <a:ext cx="352618" cy="460984"/>
            <a:chOff x="5697791" y="3443858"/>
            <a:chExt cx="179721" cy="234912"/>
          </a:xfrm>
        </p:grpSpPr>
        <p:sp>
          <p:nvSpPr>
            <p:cNvPr id="46"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57" name="Google Shape;733;p40"/>
          <p:cNvGrpSpPr/>
          <p:nvPr/>
        </p:nvGrpSpPr>
        <p:grpSpPr>
          <a:xfrm>
            <a:off x="3230852" y="2118569"/>
            <a:ext cx="352618" cy="460984"/>
            <a:chOff x="5697791" y="3443858"/>
            <a:chExt cx="179721" cy="234912"/>
          </a:xfrm>
        </p:grpSpPr>
        <p:sp>
          <p:nvSpPr>
            <p:cNvPr id="58"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69" name="Imagen 68">
            <a:extLst>
              <a:ext uri="{FF2B5EF4-FFF2-40B4-BE49-F238E27FC236}">
                <a16:creationId xmlns:a16="http://schemas.microsoft.com/office/drawing/2014/main" id="{A775DC4B-984A-BE52-74DB-CFFBB56BA0E6}"/>
              </a:ext>
            </a:extLst>
          </p:cNvPr>
          <p:cNvPicPr>
            <a:picLocks noChangeAspect="1"/>
          </p:cNvPicPr>
          <p:nvPr/>
        </p:nvPicPr>
        <p:blipFill rotWithShape="1">
          <a:blip r:embed="rId3"/>
          <a:srcRect l="41312" t="5769" r="7958" b="74062"/>
          <a:stretch/>
        </p:blipFill>
        <p:spPr>
          <a:xfrm>
            <a:off x="3434548" y="891819"/>
            <a:ext cx="3433196" cy="767761"/>
          </a:xfrm>
          <a:prstGeom prst="rect">
            <a:avLst/>
          </a:prstGeom>
        </p:spPr>
      </p:pic>
      <p:sp>
        <p:nvSpPr>
          <p:cNvPr id="70" name="Google Shape;714;p40"/>
          <p:cNvSpPr/>
          <p:nvPr/>
        </p:nvSpPr>
        <p:spPr>
          <a:xfrm rot="-2700000" flipH="1">
            <a:off x="2968717" y="3358753"/>
            <a:ext cx="850382" cy="850382"/>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grpSp>
        <p:nvGrpSpPr>
          <p:cNvPr id="71" name="Google Shape;733;p40"/>
          <p:cNvGrpSpPr/>
          <p:nvPr/>
        </p:nvGrpSpPr>
        <p:grpSpPr>
          <a:xfrm>
            <a:off x="3149467" y="3517982"/>
            <a:ext cx="352618" cy="460984"/>
            <a:chOff x="5697791" y="3443858"/>
            <a:chExt cx="179721" cy="234912"/>
          </a:xfrm>
        </p:grpSpPr>
        <p:sp>
          <p:nvSpPr>
            <p:cNvPr id="72" name="Google Shape;734;p40"/>
            <p:cNvSpPr/>
            <p:nvPr/>
          </p:nvSpPr>
          <p:spPr>
            <a:xfrm>
              <a:off x="5753431" y="3489593"/>
              <a:ext cx="69084" cy="78306"/>
            </a:xfrm>
            <a:custGeom>
              <a:avLst/>
              <a:gdLst/>
              <a:ahLst/>
              <a:cxnLst/>
              <a:rect l="l" t="t" r="r" b="b"/>
              <a:pathLst>
                <a:path w="69084" h="78306" extrusionOk="0">
                  <a:moveTo>
                    <a:pt x="0" y="43933"/>
                  </a:moveTo>
                  <a:cubicBezTo>
                    <a:pt x="1930" y="89797"/>
                    <a:pt x="67219" y="89732"/>
                    <a:pt x="69085" y="43933"/>
                  </a:cubicBezTo>
                  <a:lnTo>
                    <a:pt x="69085" y="8619"/>
                  </a:lnTo>
                  <a:lnTo>
                    <a:pt x="34542" y="0"/>
                  </a:lnTo>
                  <a:lnTo>
                    <a:pt x="0" y="8619"/>
                  </a:lnTo>
                  <a:lnTo>
                    <a:pt x="0" y="4393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 name="Google Shape;735;p40"/>
            <p:cNvSpPr/>
            <p:nvPr/>
          </p:nvSpPr>
          <p:spPr>
            <a:xfrm>
              <a:off x="5794406" y="3443858"/>
              <a:ext cx="62330" cy="124532"/>
            </a:xfrm>
            <a:custGeom>
              <a:avLst/>
              <a:gdLst/>
              <a:ahLst/>
              <a:cxnLst/>
              <a:rect l="l" t="t" r="r" b="b"/>
              <a:pathLst>
                <a:path w="62330" h="124532" extrusionOk="0">
                  <a:moveTo>
                    <a:pt x="41554" y="89604"/>
                  </a:moveTo>
                  <a:cubicBezTo>
                    <a:pt x="41554" y="99896"/>
                    <a:pt x="38337" y="109480"/>
                    <a:pt x="32805" y="117328"/>
                  </a:cubicBezTo>
                  <a:cubicBezTo>
                    <a:pt x="43419" y="117328"/>
                    <a:pt x="53454" y="119965"/>
                    <a:pt x="62330" y="124532"/>
                  </a:cubicBezTo>
                  <a:lnTo>
                    <a:pt x="62330" y="68956"/>
                  </a:lnTo>
                  <a:cubicBezTo>
                    <a:pt x="62330" y="33063"/>
                    <a:pt x="34928" y="3474"/>
                    <a:pt x="0" y="0"/>
                  </a:cubicBezTo>
                  <a:lnTo>
                    <a:pt x="0" y="33063"/>
                  </a:lnTo>
                  <a:lnTo>
                    <a:pt x="41554" y="43483"/>
                  </a:lnTo>
                  <a:lnTo>
                    <a:pt x="41554"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 name="Google Shape;736;p40"/>
            <p:cNvSpPr/>
            <p:nvPr/>
          </p:nvSpPr>
          <p:spPr>
            <a:xfrm>
              <a:off x="5718568" y="3443858"/>
              <a:ext cx="62330" cy="124532"/>
            </a:xfrm>
            <a:custGeom>
              <a:avLst/>
              <a:gdLst/>
              <a:ahLst/>
              <a:cxnLst/>
              <a:rect l="l" t="t" r="r" b="b"/>
              <a:pathLst>
                <a:path w="62330" h="124532" extrusionOk="0">
                  <a:moveTo>
                    <a:pt x="20777" y="89604"/>
                  </a:moveTo>
                  <a:lnTo>
                    <a:pt x="20777" y="43483"/>
                  </a:lnTo>
                  <a:lnTo>
                    <a:pt x="62330" y="33063"/>
                  </a:lnTo>
                  <a:lnTo>
                    <a:pt x="62330" y="0"/>
                  </a:lnTo>
                  <a:cubicBezTo>
                    <a:pt x="27338" y="3474"/>
                    <a:pt x="0" y="33063"/>
                    <a:pt x="0" y="68956"/>
                  </a:cubicBezTo>
                  <a:lnTo>
                    <a:pt x="0" y="124532"/>
                  </a:lnTo>
                  <a:cubicBezTo>
                    <a:pt x="8812" y="119901"/>
                    <a:pt x="18847" y="117328"/>
                    <a:pt x="29525" y="117328"/>
                  </a:cubicBezTo>
                  <a:cubicBezTo>
                    <a:pt x="24057" y="109480"/>
                    <a:pt x="20777" y="99896"/>
                    <a:pt x="20777" y="89604"/>
                  </a:cubicBezTo>
                  <a:lnTo>
                    <a:pt x="20777" y="8960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 name="Google Shape;737;p40"/>
            <p:cNvSpPr/>
            <p:nvPr/>
          </p:nvSpPr>
          <p:spPr>
            <a:xfrm>
              <a:off x="5794406" y="3588845"/>
              <a:ext cx="41553" cy="89925"/>
            </a:xfrm>
            <a:custGeom>
              <a:avLst/>
              <a:gdLst/>
              <a:ahLst/>
              <a:cxnLst/>
              <a:rect l="l" t="t" r="r" b="b"/>
              <a:pathLst>
                <a:path w="41553" h="89925" extrusionOk="0">
                  <a:moveTo>
                    <a:pt x="0" y="89925"/>
                  </a:moveTo>
                  <a:lnTo>
                    <a:pt x="41554" y="89925"/>
                  </a:lnTo>
                  <a:lnTo>
                    <a:pt x="41554" y="0"/>
                  </a:lnTo>
                  <a:lnTo>
                    <a:pt x="0" y="57956"/>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 name="Google Shape;738;p40"/>
            <p:cNvSpPr/>
            <p:nvPr/>
          </p:nvSpPr>
          <p:spPr>
            <a:xfrm>
              <a:off x="5739344" y="3588845"/>
              <a:ext cx="41553" cy="89925"/>
            </a:xfrm>
            <a:custGeom>
              <a:avLst/>
              <a:gdLst/>
              <a:ahLst/>
              <a:cxnLst/>
              <a:rect l="l" t="t" r="r" b="b"/>
              <a:pathLst>
                <a:path w="41553" h="89925" extrusionOk="0">
                  <a:moveTo>
                    <a:pt x="0" y="89925"/>
                  </a:moveTo>
                  <a:lnTo>
                    <a:pt x="41554" y="89925"/>
                  </a:lnTo>
                  <a:lnTo>
                    <a:pt x="41554" y="57956"/>
                  </a:lnTo>
                  <a:lnTo>
                    <a:pt x="0" y="0"/>
                  </a:lnTo>
                  <a:lnTo>
                    <a:pt x="0" y="8992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 name="Google Shape;739;p40"/>
            <p:cNvSpPr/>
            <p:nvPr/>
          </p:nvSpPr>
          <p:spPr>
            <a:xfrm>
              <a:off x="5697791" y="3580354"/>
              <a:ext cx="27530" cy="98352"/>
            </a:xfrm>
            <a:custGeom>
              <a:avLst/>
              <a:gdLst/>
              <a:ahLst/>
              <a:cxnLst/>
              <a:rect l="l" t="t" r="r" b="b"/>
              <a:pathLst>
                <a:path w="27530" h="98352" extrusionOk="0">
                  <a:moveTo>
                    <a:pt x="0" y="44899"/>
                  </a:moveTo>
                  <a:lnTo>
                    <a:pt x="0" y="98352"/>
                  </a:lnTo>
                  <a:lnTo>
                    <a:pt x="27531" y="98352"/>
                  </a:lnTo>
                  <a:lnTo>
                    <a:pt x="27531" y="0"/>
                  </a:lnTo>
                  <a:lnTo>
                    <a:pt x="25022" y="1351"/>
                  </a:lnTo>
                  <a:cubicBezTo>
                    <a:pt x="10099" y="10035"/>
                    <a:pt x="0" y="26309"/>
                    <a:pt x="0" y="44899"/>
                  </a:cubicBezTo>
                  <a:lnTo>
                    <a:pt x="0" y="4489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 name="Google Shape;740;p40"/>
            <p:cNvSpPr/>
            <p:nvPr/>
          </p:nvSpPr>
          <p:spPr>
            <a:xfrm>
              <a:off x="5849982" y="3580483"/>
              <a:ext cx="27530" cy="98287"/>
            </a:xfrm>
            <a:custGeom>
              <a:avLst/>
              <a:gdLst/>
              <a:ahLst/>
              <a:cxnLst/>
              <a:rect l="l" t="t" r="r" b="b"/>
              <a:pathLst>
                <a:path w="27530" h="98287" extrusionOk="0">
                  <a:moveTo>
                    <a:pt x="2509" y="1287"/>
                  </a:moveTo>
                  <a:lnTo>
                    <a:pt x="0" y="0"/>
                  </a:lnTo>
                  <a:lnTo>
                    <a:pt x="0" y="98288"/>
                  </a:lnTo>
                  <a:lnTo>
                    <a:pt x="27531" y="98288"/>
                  </a:lnTo>
                  <a:lnTo>
                    <a:pt x="27531" y="44834"/>
                  </a:lnTo>
                  <a:cubicBezTo>
                    <a:pt x="27531" y="26244"/>
                    <a:pt x="17432" y="10035"/>
                    <a:pt x="2509" y="1287"/>
                  </a:cubicBezTo>
                  <a:lnTo>
                    <a:pt x="2509" y="128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 name="Google Shape;741;p40"/>
            <p:cNvSpPr/>
            <p:nvPr/>
          </p:nvSpPr>
          <p:spPr>
            <a:xfrm>
              <a:off x="5773694" y="3613160"/>
              <a:ext cx="27916" cy="19490"/>
            </a:xfrm>
            <a:custGeom>
              <a:avLst/>
              <a:gdLst/>
              <a:ahLst/>
              <a:cxnLst/>
              <a:rect l="l" t="t" r="r" b="b"/>
              <a:pathLst>
                <a:path w="27916" h="19490" extrusionOk="0">
                  <a:moveTo>
                    <a:pt x="13958" y="3345"/>
                  </a:moveTo>
                  <a:cubicBezTo>
                    <a:pt x="8941" y="3345"/>
                    <a:pt x="4181" y="2123"/>
                    <a:pt x="0" y="0"/>
                  </a:cubicBezTo>
                  <a:lnTo>
                    <a:pt x="13958" y="19490"/>
                  </a:lnTo>
                  <a:lnTo>
                    <a:pt x="27917" y="0"/>
                  </a:lnTo>
                  <a:cubicBezTo>
                    <a:pt x="23736" y="2123"/>
                    <a:pt x="18976" y="3345"/>
                    <a:pt x="13958" y="3345"/>
                  </a:cubicBezTo>
                  <a:lnTo>
                    <a:pt x="13958" y="334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0" name="Google Shape;742;p40"/>
            <p:cNvSpPr/>
            <p:nvPr/>
          </p:nvSpPr>
          <p:spPr>
            <a:xfrm>
              <a:off x="5746356" y="3574823"/>
              <a:ext cx="10484" cy="14601"/>
            </a:xfrm>
            <a:custGeom>
              <a:avLst/>
              <a:gdLst/>
              <a:ahLst/>
              <a:cxnLst/>
              <a:rect l="l" t="t" r="r" b="b"/>
              <a:pathLst>
                <a:path w="10484" h="14601" extrusionOk="0">
                  <a:moveTo>
                    <a:pt x="1608" y="0"/>
                  </a:moveTo>
                  <a:cubicBezTo>
                    <a:pt x="1093" y="0"/>
                    <a:pt x="515" y="0"/>
                    <a:pt x="0" y="0"/>
                  </a:cubicBezTo>
                  <a:lnTo>
                    <a:pt x="10485" y="14602"/>
                  </a:lnTo>
                  <a:cubicBezTo>
                    <a:pt x="10292" y="13186"/>
                    <a:pt x="10163" y="11771"/>
                    <a:pt x="10163" y="10356"/>
                  </a:cubicBezTo>
                  <a:lnTo>
                    <a:pt x="10163" y="0"/>
                  </a:lnTo>
                  <a:lnTo>
                    <a:pt x="1608"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 name="Google Shape;743;p40"/>
            <p:cNvSpPr/>
            <p:nvPr/>
          </p:nvSpPr>
          <p:spPr>
            <a:xfrm>
              <a:off x="5818528" y="3574823"/>
              <a:ext cx="10484" cy="14601"/>
            </a:xfrm>
            <a:custGeom>
              <a:avLst/>
              <a:gdLst/>
              <a:ahLst/>
              <a:cxnLst/>
              <a:rect l="l" t="t" r="r" b="b"/>
              <a:pathLst>
                <a:path w="10484" h="14601" extrusionOk="0">
                  <a:moveTo>
                    <a:pt x="322" y="0"/>
                  </a:moveTo>
                  <a:lnTo>
                    <a:pt x="322" y="10356"/>
                  </a:lnTo>
                  <a:cubicBezTo>
                    <a:pt x="322" y="11771"/>
                    <a:pt x="193" y="13251"/>
                    <a:pt x="0" y="14602"/>
                  </a:cubicBezTo>
                  <a:lnTo>
                    <a:pt x="10485" y="0"/>
                  </a:lnTo>
                  <a:cubicBezTo>
                    <a:pt x="9970" y="0"/>
                    <a:pt x="9391" y="0"/>
                    <a:pt x="8877" y="0"/>
                  </a:cubicBezTo>
                  <a:lnTo>
                    <a:pt x="322"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 name="Google Shape;744;p40"/>
            <p:cNvSpPr/>
            <p:nvPr/>
          </p:nvSpPr>
          <p:spPr>
            <a:xfrm>
              <a:off x="5770542" y="3579389"/>
              <a:ext cx="34863" cy="23364"/>
            </a:xfrm>
            <a:custGeom>
              <a:avLst/>
              <a:gdLst/>
              <a:ahLst/>
              <a:cxnLst/>
              <a:rect l="l" t="t" r="r" b="b"/>
              <a:pathLst>
                <a:path w="34863" h="23364" extrusionOk="0">
                  <a:moveTo>
                    <a:pt x="0" y="0"/>
                  </a:moveTo>
                  <a:lnTo>
                    <a:pt x="0" y="5789"/>
                  </a:lnTo>
                  <a:cubicBezTo>
                    <a:pt x="0" y="13958"/>
                    <a:pt x="5596" y="21291"/>
                    <a:pt x="13637" y="22964"/>
                  </a:cubicBezTo>
                  <a:cubicBezTo>
                    <a:pt x="24894" y="25344"/>
                    <a:pt x="34864" y="16789"/>
                    <a:pt x="34864" y="5918"/>
                  </a:cubicBezTo>
                  <a:lnTo>
                    <a:pt x="34864" y="0"/>
                  </a:lnTo>
                  <a:cubicBezTo>
                    <a:pt x="23864" y="3281"/>
                    <a:pt x="11000" y="3281"/>
                    <a:pt x="0"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pic>
        <p:nvPicPr>
          <p:cNvPr id="3" name="Imagen 2"/>
          <p:cNvPicPr>
            <a:picLocks noChangeAspect="1"/>
          </p:cNvPicPr>
          <p:nvPr/>
        </p:nvPicPr>
        <p:blipFill>
          <a:blip r:embed="rId4"/>
          <a:stretch>
            <a:fillRect/>
          </a:stretch>
        </p:blipFill>
        <p:spPr>
          <a:xfrm>
            <a:off x="4351977" y="1954989"/>
            <a:ext cx="2731925" cy="799956"/>
          </a:xfrm>
          <a:prstGeom prst="rect">
            <a:avLst/>
          </a:prstGeom>
        </p:spPr>
      </p:pic>
      <p:pic>
        <p:nvPicPr>
          <p:cNvPr id="4" name="Imagen 3"/>
          <p:cNvPicPr>
            <a:picLocks noChangeAspect="1"/>
          </p:cNvPicPr>
          <p:nvPr/>
        </p:nvPicPr>
        <p:blipFill>
          <a:blip r:embed="rId5"/>
          <a:stretch>
            <a:fillRect/>
          </a:stretch>
        </p:blipFill>
        <p:spPr>
          <a:xfrm>
            <a:off x="4447375" y="3336947"/>
            <a:ext cx="3088295" cy="695232"/>
          </a:xfrm>
          <a:prstGeom prst="rect">
            <a:avLst/>
          </a:prstGeom>
        </p:spPr>
      </p:pic>
      <p:pic>
        <p:nvPicPr>
          <p:cNvPr id="83" name="Imagen 82">
            <a:extLst>
              <a:ext uri="{FF2B5EF4-FFF2-40B4-BE49-F238E27FC236}">
                <a16:creationId xmlns:a16="http://schemas.microsoft.com/office/drawing/2014/main" id="{A775DC4B-984A-BE52-74DB-CFFBB56BA0E6}"/>
              </a:ext>
            </a:extLst>
          </p:cNvPr>
          <p:cNvPicPr>
            <a:picLocks noChangeAspect="1"/>
          </p:cNvPicPr>
          <p:nvPr/>
        </p:nvPicPr>
        <p:blipFill rotWithShape="1">
          <a:blip r:embed="rId3"/>
          <a:srcRect l="47054" t="71392" r="8851" b="3873"/>
          <a:stretch/>
        </p:blipFill>
        <p:spPr>
          <a:xfrm>
            <a:off x="3622253" y="4294265"/>
            <a:ext cx="2485078" cy="784126"/>
          </a:xfrm>
          <a:prstGeom prst="rect">
            <a:avLst/>
          </a:prstGeom>
        </p:spPr>
      </p:pic>
    </p:spTree>
    <p:extLst>
      <p:ext uri="{BB962C8B-B14F-4D97-AF65-F5344CB8AC3E}">
        <p14:creationId xmlns:p14="http://schemas.microsoft.com/office/powerpoint/2010/main" val="3397653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96141" y="911802"/>
            <a:ext cx="8486775" cy="2885405"/>
          </a:xfrm>
          <a:prstGeom prst="rect">
            <a:avLst/>
          </a:prstGeom>
          <a:noFill/>
        </p:spPr>
        <p:txBody>
          <a:bodyPr wrap="square" rtlCol="0">
            <a:spAutoFit/>
          </a:bodyPr>
          <a:lstStyle/>
          <a:p>
            <a:pPr algn="ctr"/>
            <a:r>
              <a:rPr lang="es-CO" sz="4050" dirty="0">
                <a:solidFill>
                  <a:srgbClr val="00B050"/>
                </a:solidFill>
              </a:rPr>
              <a:t>CONTROL INTERNO</a:t>
            </a:r>
          </a:p>
          <a:p>
            <a:pPr algn="ctr"/>
            <a:r>
              <a:rPr lang="es-CO" sz="4500" dirty="0"/>
              <a:t>OBJETIVO </a:t>
            </a:r>
          </a:p>
          <a:p>
            <a:pPr algn="ctr"/>
            <a:endParaRPr lang="es-CO" sz="2400" dirty="0"/>
          </a:p>
          <a:p>
            <a:pPr algn="ctr"/>
            <a:r>
              <a:rPr lang="es-419" sz="2400" dirty="0"/>
              <a:t>Verificación y evaluación de que todas las actividades, operaciones y actuaciones se realicen de acuerdo con las normas constitucionales y las metas u objetivos previstos. </a:t>
            </a:r>
            <a:endParaRPr lang="es-CO" sz="2400" dirty="0"/>
          </a:p>
        </p:txBody>
      </p:sp>
    </p:spTree>
    <p:extLst>
      <p:ext uri="{BB962C8B-B14F-4D97-AF65-F5344CB8AC3E}">
        <p14:creationId xmlns:p14="http://schemas.microsoft.com/office/powerpoint/2010/main" val="592646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31285" y="852454"/>
            <a:ext cx="8486775" cy="4131900"/>
          </a:xfrm>
          <a:prstGeom prst="rect">
            <a:avLst/>
          </a:prstGeom>
          <a:noFill/>
        </p:spPr>
        <p:txBody>
          <a:bodyPr wrap="square" rtlCol="0">
            <a:spAutoFit/>
          </a:bodyPr>
          <a:lstStyle/>
          <a:p>
            <a:pPr algn="ctr"/>
            <a:r>
              <a:rPr lang="es-CO" sz="4050" dirty="0">
                <a:solidFill>
                  <a:srgbClr val="00B050"/>
                </a:solidFill>
              </a:rPr>
              <a:t>CONTROL INTERNO</a:t>
            </a:r>
          </a:p>
          <a:p>
            <a:pPr algn="ctr"/>
            <a:r>
              <a:rPr lang="es-CO" sz="1500" dirty="0">
                <a:solidFill>
                  <a:srgbClr val="00B050"/>
                </a:solidFill>
              </a:rPr>
              <a:t>NORMATIVIDAD QUE REGULA EL CONTROL INTERNO EN COLOMBIA </a:t>
            </a:r>
          </a:p>
          <a:p>
            <a:pPr algn="ctr"/>
            <a:endParaRPr lang="es-CO" sz="1500" dirty="0"/>
          </a:p>
          <a:p>
            <a:pPr algn="just"/>
            <a:r>
              <a:rPr lang="es-419" sz="1650" dirty="0"/>
              <a:t>- Constitución Política de 1991- Artículos 209 y 269 Todas las entidades públicas en sus diferentes órdenes y niveles deben contar con métodos y procedimientos de control interno.</a:t>
            </a:r>
          </a:p>
          <a:p>
            <a:pPr algn="just"/>
            <a:r>
              <a:rPr lang="es-419" sz="1650" dirty="0"/>
              <a:t>- Ley 87 de 1993- Establece directrices para el ejercicio del Control Interno. </a:t>
            </a:r>
          </a:p>
          <a:p>
            <a:pPr algn="just"/>
            <a:r>
              <a:rPr lang="es-ES" sz="1650" dirty="0"/>
              <a:t>- Ley 1474 de 2011 </a:t>
            </a:r>
            <a:r>
              <a:rPr lang="es-419" sz="1650" dirty="0"/>
              <a:t>Por la cual se dictan normas orientadas a fortalecer los mecanismos de prevención, investigación y sanción de actos de corrupción y la efectividad del control de la gestión pública. (Art. 8 Designación y Art. 9 Informes)</a:t>
            </a:r>
          </a:p>
          <a:p>
            <a:pPr algn="just"/>
            <a:r>
              <a:rPr lang="es-419" sz="1650" dirty="0"/>
              <a:t>- Decreto 1083 de 2015, Título 21 – Decreto Único Reglamentario del Sector de Función Pública – Control Interno – MECI.</a:t>
            </a:r>
          </a:p>
          <a:p>
            <a:pPr algn="just"/>
            <a:r>
              <a:rPr lang="es-419" sz="1650" dirty="0"/>
              <a:t>- Decreto 648 de 2017 – Modifica el Decreto 1083 de 2015 en Control Interno. (Modifica Capitulo 3)</a:t>
            </a:r>
          </a:p>
          <a:p>
            <a:pPr algn="ctr"/>
            <a:endParaRPr lang="es-CO" sz="1050" dirty="0"/>
          </a:p>
        </p:txBody>
      </p:sp>
    </p:spTree>
    <p:extLst>
      <p:ext uri="{BB962C8B-B14F-4D97-AF65-F5344CB8AC3E}">
        <p14:creationId xmlns:p14="http://schemas.microsoft.com/office/powerpoint/2010/main" val="33087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540282-AF98-E4E3-4247-D079F3B2A689}"/>
              </a:ext>
            </a:extLst>
          </p:cNvPr>
          <p:cNvSpPr>
            <a:spLocks noGrp="1"/>
          </p:cNvSpPr>
          <p:nvPr>
            <p:ph idx="1"/>
          </p:nvPr>
        </p:nvSpPr>
        <p:spPr>
          <a:xfrm>
            <a:off x="628650" y="1090535"/>
            <a:ext cx="8039412" cy="3653852"/>
          </a:xfrm>
        </p:spPr>
        <p:txBody>
          <a:bodyPr>
            <a:normAutofit/>
          </a:bodyPr>
          <a:lstStyle/>
          <a:p>
            <a:pPr algn="just"/>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800" b="1" dirty="0">
              <a:solidFill>
                <a:srgbClr val="333333"/>
              </a:solidFill>
              <a:latin typeface="Work Sans" pitchFamily="2" charset="0"/>
              <a:ea typeface="Times New Roman" panose="02020603050405020304" pitchFamily="18" charset="0"/>
              <a:cs typeface="Times New Roman" panose="02020603050405020304" pitchFamily="18" charset="0"/>
            </a:endParaRPr>
          </a:p>
          <a:p>
            <a:pPr marL="0" indent="0" algn="just">
              <a:buNone/>
            </a:pPr>
            <a:endParaRPr lang="es-CO" sz="1350" dirty="0"/>
          </a:p>
        </p:txBody>
      </p:sp>
      <p:sp>
        <p:nvSpPr>
          <p:cNvPr id="4" name="CuadroTexto 3">
            <a:extLst>
              <a:ext uri="{FF2B5EF4-FFF2-40B4-BE49-F238E27FC236}">
                <a16:creationId xmlns:a16="http://schemas.microsoft.com/office/drawing/2014/main" id="{9DDA44C0-203A-4708-AC1E-8DBDE18DF94D}"/>
              </a:ext>
            </a:extLst>
          </p:cNvPr>
          <p:cNvSpPr txBox="1"/>
          <p:nvPr/>
        </p:nvSpPr>
        <p:spPr>
          <a:xfrm>
            <a:off x="1484027" y="1599444"/>
            <a:ext cx="6284626" cy="1831271"/>
          </a:xfrm>
          <a:prstGeom prst="rect">
            <a:avLst/>
          </a:prstGeom>
          <a:noFill/>
        </p:spPr>
        <p:txBody>
          <a:bodyPr wrap="square">
            <a:spAutoFit/>
          </a:bodyPr>
          <a:lstStyle/>
          <a:p>
            <a:pPr algn="ctr" defTabSz="685800">
              <a:spcBef>
                <a:spcPct val="50000"/>
              </a:spcBef>
              <a:buSzPct val="100000"/>
              <a:defRPr/>
            </a:pPr>
            <a:r>
              <a:rPr lang="es-ES" sz="1700" b="1" kern="120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charset="0"/>
                <a:cs typeface="Arial" charset="0"/>
              </a:rPr>
              <a:t>VISIÓN</a:t>
            </a:r>
          </a:p>
          <a:p>
            <a:pPr marL="30956" algn="ctr"/>
            <a:endParaRPr lang="es-ES" sz="1800" dirty="0">
              <a:latin typeface="Arial" panose="020B0604020202020204" pitchFamily="34" charset="0"/>
              <a:ea typeface="Times New Roman" panose="02020603050405020304" pitchFamily="18" charset="0"/>
            </a:endParaRPr>
          </a:p>
          <a:p>
            <a:pPr marL="30956" algn="ctr"/>
            <a:endParaRPr lang="es-ES" sz="1800" dirty="0">
              <a:latin typeface="Arial" panose="020B0604020202020204" pitchFamily="34" charset="0"/>
              <a:ea typeface="Times New Roman" panose="02020603050405020304" pitchFamily="18" charset="0"/>
            </a:endParaRPr>
          </a:p>
          <a:p>
            <a:pPr marL="30956" algn="just"/>
            <a:r>
              <a:rPr lang="es-ES" sz="1200" dirty="0">
                <a:latin typeface="Arial" panose="020B0604020202020204" pitchFamily="34" charset="0"/>
                <a:ea typeface="Times New Roman" panose="02020603050405020304" pitchFamily="18" charset="0"/>
              </a:rPr>
              <a:t>En 2027, El Carmen de Viboral será un territorio que preservará la vida y la cultura como eje transversal del desarrollo territorial; integrando el patrimonio, la educación, el deporte, el turismo, la ciencia, la tecnología, la innovación, la ruralidad, los recursos naturales, la cultura de paz, la diversidad, la seguridad y la convivencia, con el fin de fomentar el crecimiento económico y el mejoramiento de la calidad de vida de sus habitantes.</a:t>
            </a:r>
            <a:endParaRPr lang="es-CO"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854147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96141" y="911802"/>
            <a:ext cx="8486775" cy="3993401"/>
          </a:xfrm>
          <a:prstGeom prst="rect">
            <a:avLst/>
          </a:prstGeom>
          <a:noFill/>
        </p:spPr>
        <p:txBody>
          <a:bodyPr wrap="square" rtlCol="0">
            <a:spAutoFit/>
          </a:bodyPr>
          <a:lstStyle/>
          <a:p>
            <a:pPr algn="ctr"/>
            <a:r>
              <a:rPr lang="es-CO" sz="4050" dirty="0">
                <a:solidFill>
                  <a:srgbClr val="00B050"/>
                </a:solidFill>
              </a:rPr>
              <a:t>CONTROL INTERNO</a:t>
            </a:r>
          </a:p>
          <a:p>
            <a:pPr algn="ctr"/>
            <a:r>
              <a:rPr lang="es-CO" sz="1800" dirty="0">
                <a:solidFill>
                  <a:srgbClr val="C00000"/>
                </a:solidFill>
              </a:rPr>
              <a:t>COMPONENTES DEL CONTROL INTERNO</a:t>
            </a:r>
          </a:p>
          <a:p>
            <a:pPr algn="ctr"/>
            <a:endParaRPr lang="es-CO" sz="1500" dirty="0">
              <a:solidFill>
                <a:srgbClr val="00B050"/>
              </a:solidFill>
            </a:endParaRPr>
          </a:p>
          <a:p>
            <a:pPr marL="257175" indent="-257175" algn="just">
              <a:buFontTx/>
              <a:buChar char="-"/>
            </a:pPr>
            <a:r>
              <a:rPr lang="es-CO" sz="3000" dirty="0"/>
              <a:t>Ambiente de control</a:t>
            </a:r>
          </a:p>
          <a:p>
            <a:pPr marL="257175" indent="-257175" algn="just">
              <a:buFontTx/>
              <a:buChar char="-"/>
            </a:pPr>
            <a:r>
              <a:rPr lang="es-CO" sz="3000" dirty="0"/>
              <a:t>Gestión de Riesgos institucionales</a:t>
            </a:r>
          </a:p>
          <a:p>
            <a:pPr marL="257175" indent="-257175" algn="just">
              <a:buFontTx/>
              <a:buChar char="-"/>
            </a:pPr>
            <a:r>
              <a:rPr lang="es-CO" sz="3000" dirty="0"/>
              <a:t>Actividades de Control</a:t>
            </a:r>
          </a:p>
          <a:p>
            <a:pPr marL="257175" indent="-257175" algn="just">
              <a:buFontTx/>
              <a:buChar char="-"/>
            </a:pPr>
            <a:r>
              <a:rPr lang="es-CO" sz="3000" dirty="0"/>
              <a:t>Información y Comunicación</a:t>
            </a:r>
          </a:p>
          <a:p>
            <a:pPr marL="257175" indent="-257175" algn="just">
              <a:buFontTx/>
              <a:buChar char="-"/>
            </a:pPr>
            <a:r>
              <a:rPr lang="es-CO" sz="3000" dirty="0"/>
              <a:t>Actividades de Monitoreo</a:t>
            </a:r>
          </a:p>
          <a:p>
            <a:pPr marL="257175" indent="-257175" algn="just">
              <a:buFontTx/>
              <a:buChar char="-"/>
            </a:pPr>
            <a:endParaRPr lang="es-CO" sz="1500" dirty="0">
              <a:solidFill>
                <a:srgbClr val="00B050"/>
              </a:solidFill>
            </a:endParaRPr>
          </a:p>
          <a:p>
            <a:pPr marL="257175" indent="-257175" algn="just">
              <a:buFontTx/>
              <a:buChar char="-"/>
            </a:pPr>
            <a:endParaRPr lang="es-CO" sz="1500" dirty="0">
              <a:solidFill>
                <a:srgbClr val="00B050"/>
              </a:solidFill>
            </a:endParaRPr>
          </a:p>
        </p:txBody>
      </p:sp>
    </p:spTree>
    <p:extLst>
      <p:ext uri="{BB962C8B-B14F-4D97-AF65-F5344CB8AC3E}">
        <p14:creationId xmlns:p14="http://schemas.microsoft.com/office/powerpoint/2010/main" val="5375070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56576" y="496366"/>
            <a:ext cx="8486775" cy="1546577"/>
          </a:xfrm>
          <a:prstGeom prst="rect">
            <a:avLst/>
          </a:prstGeom>
          <a:noFill/>
        </p:spPr>
        <p:txBody>
          <a:bodyPr wrap="square" rtlCol="0">
            <a:spAutoFit/>
          </a:bodyPr>
          <a:lstStyle/>
          <a:p>
            <a:pPr algn="ctr"/>
            <a:r>
              <a:rPr lang="es-CO" sz="4050" dirty="0">
                <a:solidFill>
                  <a:srgbClr val="00B050"/>
                </a:solidFill>
              </a:rPr>
              <a:t>CONTROL INTERNO</a:t>
            </a:r>
          </a:p>
          <a:p>
            <a:pPr algn="ctr"/>
            <a:r>
              <a:rPr lang="es-419" sz="2400" dirty="0">
                <a:solidFill>
                  <a:srgbClr val="002060"/>
                </a:solidFill>
              </a:rPr>
              <a:t>Roles de Control Interno - Decreto 648 de 2017</a:t>
            </a:r>
          </a:p>
          <a:p>
            <a:pPr algn="ctr"/>
            <a:endParaRPr lang="es-ES" sz="1500" dirty="0">
              <a:solidFill>
                <a:srgbClr val="00B050"/>
              </a:solidFill>
            </a:endParaRPr>
          </a:p>
          <a:p>
            <a:pPr marL="257175" indent="-257175" algn="just">
              <a:buFontTx/>
              <a:buChar char="-"/>
            </a:pPr>
            <a:endParaRPr lang="es-CO" sz="1500" dirty="0">
              <a:solidFill>
                <a:srgbClr val="00B050"/>
              </a:solidFill>
            </a:endParaRPr>
          </a:p>
        </p:txBody>
      </p:sp>
      <p:graphicFrame>
        <p:nvGraphicFramePr>
          <p:cNvPr id="3" name="Diagrama 2"/>
          <p:cNvGraphicFramePr/>
          <p:nvPr>
            <p:extLst>
              <p:ext uri="{D42A27DB-BD31-4B8C-83A1-F6EECF244321}">
                <p14:modId xmlns:p14="http://schemas.microsoft.com/office/powerpoint/2010/main" val="2330032721"/>
              </p:ext>
            </p:extLst>
          </p:nvPr>
        </p:nvGraphicFramePr>
        <p:xfrm>
          <a:off x="811091" y="1556239"/>
          <a:ext cx="7550394" cy="2644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2971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3BC72-0A35-EBB4-5502-A0D497A664A9}"/>
              </a:ext>
            </a:extLst>
          </p:cNvPr>
          <p:cNvSpPr>
            <a:spLocks noGrp="1"/>
          </p:cNvSpPr>
          <p:nvPr>
            <p:ph type="ctrTitle"/>
          </p:nvPr>
        </p:nvSpPr>
        <p:spPr>
          <a:xfrm>
            <a:off x="1143000" y="1215737"/>
            <a:ext cx="6858000" cy="2780543"/>
          </a:xfrm>
        </p:spPr>
        <p:txBody>
          <a:bodyPr>
            <a:noAutofit/>
          </a:bodyPr>
          <a:lstStyle/>
          <a:p>
            <a:r>
              <a:rPr lang="es-CO" sz="2850" b="1" dirty="0"/>
              <a:t>DANIEL FELIPE QUINTERO BETANCUR</a:t>
            </a:r>
            <a:br>
              <a:rPr lang="es-CO" sz="2850" b="1" dirty="0"/>
            </a:br>
            <a:r>
              <a:rPr lang="es-CO" sz="2850" b="1" dirty="0"/>
              <a:t>OFICINA DE CONTROL INTERNO DISCIPLINARIO. </a:t>
            </a:r>
            <a:br>
              <a:rPr lang="es-CO" sz="2850" b="1" dirty="0"/>
            </a:br>
            <a:r>
              <a:rPr lang="es-MX" sz="2850" b="1" dirty="0"/>
              <a:t>Ley 1952 de 2019 Código General Disciplinario</a:t>
            </a:r>
            <a:br>
              <a:rPr lang="es-CO" sz="2850" b="1" dirty="0"/>
            </a:br>
            <a:r>
              <a:rPr lang="es-CO" sz="2850" b="1" dirty="0"/>
              <a:t>EL CARMEN DE VIBORAL </a:t>
            </a:r>
            <a:br>
              <a:rPr lang="es-CO" sz="2850" b="1" dirty="0"/>
            </a:br>
            <a:r>
              <a:rPr lang="es-CO" sz="2850" b="1" dirty="0"/>
              <a:t>2024-2027</a:t>
            </a:r>
          </a:p>
        </p:txBody>
      </p:sp>
    </p:spTree>
    <p:extLst>
      <p:ext uri="{BB962C8B-B14F-4D97-AF65-F5344CB8AC3E}">
        <p14:creationId xmlns:p14="http://schemas.microsoft.com/office/powerpoint/2010/main" val="27636641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3BC72-0A35-EBB4-5502-A0D497A664A9}"/>
              </a:ext>
            </a:extLst>
          </p:cNvPr>
          <p:cNvSpPr>
            <a:spLocks noGrp="1"/>
          </p:cNvSpPr>
          <p:nvPr>
            <p:ph type="ctrTitle"/>
          </p:nvPr>
        </p:nvSpPr>
        <p:spPr>
          <a:xfrm>
            <a:off x="1057275" y="1285876"/>
            <a:ext cx="6858000" cy="2203847"/>
          </a:xfrm>
        </p:spPr>
        <p:txBody>
          <a:bodyPr>
            <a:noAutofit/>
          </a:bodyPr>
          <a:lstStyle/>
          <a:p>
            <a:br>
              <a:rPr lang="es-CO" sz="2850" b="1" dirty="0"/>
            </a:br>
            <a:endParaRPr lang="es-CO" sz="2850" b="1" dirty="0"/>
          </a:p>
        </p:txBody>
      </p:sp>
      <p:sp>
        <p:nvSpPr>
          <p:cNvPr id="3" name="Título 1">
            <a:extLst>
              <a:ext uri="{FF2B5EF4-FFF2-40B4-BE49-F238E27FC236}">
                <a16:creationId xmlns:a16="http://schemas.microsoft.com/office/drawing/2014/main" id="{B253BC72-0A35-EBB4-5502-A0D497A664A9}"/>
              </a:ext>
            </a:extLst>
          </p:cNvPr>
          <p:cNvSpPr txBox="1">
            <a:spLocks/>
          </p:cNvSpPr>
          <p:nvPr/>
        </p:nvSpPr>
        <p:spPr>
          <a:xfrm>
            <a:off x="1148195" y="950769"/>
            <a:ext cx="6858000" cy="323417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s-CO" sz="1500" b="1" dirty="0"/>
          </a:p>
          <a:p>
            <a:endParaRPr lang="es-CO" sz="1500" b="1" dirty="0"/>
          </a:p>
          <a:p>
            <a:endParaRPr lang="es-CO" sz="1500" b="1" dirty="0"/>
          </a:p>
          <a:p>
            <a:endParaRPr lang="es-CO" sz="1500" b="1" dirty="0"/>
          </a:p>
          <a:p>
            <a:endParaRPr lang="es-CO" sz="1500" b="1" dirty="0"/>
          </a:p>
          <a:p>
            <a:endParaRPr lang="es-CO" sz="1500" b="1" dirty="0"/>
          </a:p>
          <a:p>
            <a:endParaRPr lang="es-CO" sz="1500" b="1" dirty="0"/>
          </a:p>
          <a:p>
            <a:endParaRPr lang="es-CO" sz="2700" b="1" dirty="0"/>
          </a:p>
          <a:p>
            <a:r>
              <a:rPr lang="es-CO" sz="2700" b="1" dirty="0"/>
              <a:t>Propósito. </a:t>
            </a:r>
          </a:p>
          <a:p>
            <a:endParaRPr lang="es-CO" sz="1800" b="1" dirty="0"/>
          </a:p>
          <a:p>
            <a:pPr algn="just"/>
            <a:r>
              <a:rPr lang="es-MX" sz="1800" b="1" dirty="0"/>
              <a:t>La Oficina de Control Interno Disciplinario tiene como propósito principal. </a:t>
            </a:r>
          </a:p>
          <a:p>
            <a:pPr algn="just"/>
            <a:endParaRPr lang="es-MX" sz="1800" b="1" dirty="0"/>
          </a:p>
          <a:p>
            <a:pPr algn="just"/>
            <a:r>
              <a:rPr lang="es-MX" sz="1800" b="1" dirty="0"/>
              <a:t>Ejercer la función de autoridad disciplinaria sobre los servidores públicos del municipio en lo relacionado a la fase de Instrucción.</a:t>
            </a:r>
          </a:p>
          <a:p>
            <a:pPr algn="just"/>
            <a:endParaRPr lang="es-MX" sz="1800" b="1" dirty="0"/>
          </a:p>
          <a:p>
            <a:pPr algn="just"/>
            <a:r>
              <a:rPr lang="es-MX" sz="1800" b="1" dirty="0"/>
              <a:t>Por su parte, la Oficina Jurídica tiene a su cargo adelantar la fase de juzgamiento en dichos procesos en cumplimiento de la Ley 1952 de  2019 modificada la Ley 2094 de 2021 en concordancia con el Decreto 076 de 2023 manual de funciones de la entidad.</a:t>
            </a:r>
            <a:endParaRPr lang="es-CO" sz="3600" b="1" dirty="0"/>
          </a:p>
          <a:p>
            <a:endParaRPr lang="es-CO" sz="2850" b="1" dirty="0"/>
          </a:p>
        </p:txBody>
      </p:sp>
    </p:spTree>
    <p:extLst>
      <p:ext uri="{BB962C8B-B14F-4D97-AF65-F5344CB8AC3E}">
        <p14:creationId xmlns:p14="http://schemas.microsoft.com/office/powerpoint/2010/main" val="19463879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3BC72-0A35-EBB4-5502-A0D497A664A9}"/>
              </a:ext>
            </a:extLst>
          </p:cNvPr>
          <p:cNvSpPr>
            <a:spLocks noGrp="1"/>
          </p:cNvSpPr>
          <p:nvPr>
            <p:ph type="ctrTitle"/>
          </p:nvPr>
        </p:nvSpPr>
        <p:spPr>
          <a:xfrm>
            <a:off x="1127413" y="1005321"/>
            <a:ext cx="7452880" cy="2858474"/>
          </a:xfrm>
        </p:spPr>
        <p:txBody>
          <a:bodyPr>
            <a:noAutofit/>
          </a:bodyPr>
          <a:lstStyle/>
          <a:p>
            <a:br>
              <a:rPr lang="es-MX" sz="1500" dirty="0"/>
            </a:br>
            <a:r>
              <a:rPr lang="es-MX" sz="1500" b="1" dirty="0"/>
              <a:t>Origen. </a:t>
            </a:r>
            <a:br>
              <a:rPr lang="es-MX" sz="1500" dirty="0"/>
            </a:br>
            <a:br>
              <a:rPr lang="es-MX" sz="1500" dirty="0"/>
            </a:br>
            <a:r>
              <a:rPr lang="es-MX" sz="1500" dirty="0"/>
              <a:t>La actuación Disciplinaria se origina con la  recepción de información proveniente de un servidor público, por queja formulada por cualquier persona, por anónimos o por otro medio que amerite credibilidad.</a:t>
            </a:r>
            <a:br>
              <a:rPr lang="es-MX" sz="1500" dirty="0"/>
            </a:br>
            <a:br>
              <a:rPr lang="es-MX" sz="1500" dirty="0"/>
            </a:br>
            <a:r>
              <a:rPr lang="es-MX" sz="1500" dirty="0"/>
              <a:t>La mismas puede ser por </a:t>
            </a:r>
            <a:r>
              <a:rPr lang="es-MX" sz="1500" b="1" dirty="0"/>
              <a:t>Acción </a:t>
            </a:r>
            <a:r>
              <a:rPr lang="es-MX" sz="1500" dirty="0"/>
              <a:t>(extralimitación en sus funciones) y </a:t>
            </a:r>
            <a:r>
              <a:rPr lang="es-MX" sz="1500" b="1" dirty="0"/>
              <a:t>Omisión </a:t>
            </a:r>
            <a:r>
              <a:rPr lang="es-MX" sz="1500" dirty="0"/>
              <a:t>(dejar de hacer).</a:t>
            </a:r>
            <a:r>
              <a:rPr lang="es-MX" sz="1500" b="1" dirty="0"/>
              <a:t> </a:t>
            </a:r>
            <a:br>
              <a:rPr lang="es-MX" sz="1500" dirty="0"/>
            </a:br>
            <a:br>
              <a:rPr lang="es-MX" sz="1500" dirty="0"/>
            </a:br>
            <a:r>
              <a:rPr lang="es-MX" sz="1500" dirty="0"/>
              <a:t>Las faltas disciplinarias se realizan por acción u omisión en el cumplimiento de los deberes propios del cargo o función, o con ocasión de ellos, o por extralimitación de sus funciones.</a:t>
            </a:r>
            <a:br>
              <a:rPr lang="es-MX" sz="1500" dirty="0"/>
            </a:br>
            <a:br>
              <a:rPr lang="es-MX" sz="1500" dirty="0"/>
            </a:br>
            <a:r>
              <a:rPr lang="es-MX" sz="1500" dirty="0"/>
              <a:t>Cuando se tiene el deber jurídico de impedir un resultado, no evitarlo, pudiendo hacerlo, equivale a producirlo.</a:t>
            </a:r>
            <a:endParaRPr lang="es-CO" sz="3600" dirty="0"/>
          </a:p>
        </p:txBody>
      </p:sp>
    </p:spTree>
    <p:extLst>
      <p:ext uri="{BB962C8B-B14F-4D97-AF65-F5344CB8AC3E}">
        <p14:creationId xmlns:p14="http://schemas.microsoft.com/office/powerpoint/2010/main" val="1665087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3BC72-0A35-EBB4-5502-A0D497A664A9}"/>
              </a:ext>
            </a:extLst>
          </p:cNvPr>
          <p:cNvSpPr>
            <a:spLocks noGrp="1"/>
          </p:cNvSpPr>
          <p:nvPr>
            <p:ph type="ctrTitle"/>
          </p:nvPr>
        </p:nvSpPr>
        <p:spPr>
          <a:xfrm>
            <a:off x="1143000" y="841773"/>
            <a:ext cx="6858000" cy="529828"/>
          </a:xfrm>
        </p:spPr>
        <p:txBody>
          <a:bodyPr>
            <a:noAutofit/>
          </a:bodyPr>
          <a:lstStyle/>
          <a:p>
            <a:r>
              <a:rPr lang="es-CO" sz="3000" dirty="0"/>
              <a:t>Gestión. </a:t>
            </a:r>
          </a:p>
        </p:txBody>
      </p:sp>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143000" y="1441738"/>
            <a:ext cx="6858000" cy="2501612"/>
          </a:xfrm>
        </p:spPr>
        <p:txBody>
          <a:bodyPr>
            <a:normAutofit fontScale="92500" lnSpcReduction="20000"/>
          </a:bodyPr>
          <a:lstStyle/>
          <a:p>
            <a:r>
              <a:rPr lang="es-MX" dirty="0"/>
              <a:t>En tal sentido, la gestión de esta oficina se enmarca en adelantar los procesos disciplinarios garantizando el cumplimiento de los principios relacionados con la naturaleza del proceso.</a:t>
            </a:r>
          </a:p>
          <a:p>
            <a:endParaRPr lang="es-MX" dirty="0"/>
          </a:p>
          <a:p>
            <a:r>
              <a:rPr lang="es-MX" dirty="0"/>
              <a:t>Desarrollando acciones preventivas que permitan garantizar el cumplimiento de los deberes y obligaciones de los empleados de la administración Municipal, minimizando el riesgo jurídico. </a:t>
            </a:r>
          </a:p>
          <a:p>
            <a:endParaRPr lang="es-MX" dirty="0"/>
          </a:p>
          <a:p>
            <a:r>
              <a:rPr lang="es-MX" dirty="0"/>
              <a:t>Asegurando el principio de autonomía e independencia y el principio de la segunda instancia. </a:t>
            </a:r>
          </a:p>
          <a:p>
            <a:endParaRPr lang="es-CO" dirty="0"/>
          </a:p>
        </p:txBody>
      </p:sp>
    </p:spTree>
    <p:extLst>
      <p:ext uri="{BB962C8B-B14F-4D97-AF65-F5344CB8AC3E}">
        <p14:creationId xmlns:p14="http://schemas.microsoft.com/office/powerpoint/2010/main" val="17141075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540453" y="833870"/>
            <a:ext cx="6167005" cy="3312103"/>
          </a:xfrm>
        </p:spPr>
        <p:txBody>
          <a:bodyPr>
            <a:normAutofit/>
          </a:bodyPr>
          <a:lstStyle/>
          <a:p>
            <a:pPr lvl="8" algn="l"/>
            <a:r>
              <a:rPr lang="es-MX" sz="2100" dirty="0"/>
              <a:t>PRINCIPIOS. </a:t>
            </a:r>
          </a:p>
          <a:p>
            <a:pPr algn="l"/>
            <a:r>
              <a:rPr lang="es-MX" dirty="0"/>
              <a:t>Debido proceso.</a:t>
            </a:r>
          </a:p>
          <a:p>
            <a:pPr algn="l"/>
            <a:r>
              <a:rPr lang="es-MX" dirty="0"/>
              <a:t>Investigación integral. </a:t>
            </a:r>
          </a:p>
          <a:p>
            <a:pPr algn="l"/>
            <a:r>
              <a:rPr lang="es-MX" dirty="0"/>
              <a:t>Presunción de inocencia. </a:t>
            </a:r>
          </a:p>
          <a:p>
            <a:pPr algn="l"/>
            <a:r>
              <a:rPr lang="es-MX" dirty="0"/>
              <a:t>Reserva de la actuación disciplinaria.</a:t>
            </a:r>
          </a:p>
          <a:p>
            <a:pPr algn="l"/>
            <a:endParaRPr lang="es-MX" dirty="0"/>
          </a:p>
          <a:p>
            <a:pPr algn="just"/>
            <a:r>
              <a:rPr lang="es-MX" dirty="0"/>
              <a:t>Desde esta oficina se busca efectuar todos los procesos, procedimientos, audiencias y práctica de pruebas respetando los principios antes indicados conforme con la normatividad vigente.   </a:t>
            </a:r>
          </a:p>
          <a:p>
            <a:endParaRPr lang="es-MX" dirty="0"/>
          </a:p>
          <a:p>
            <a:endParaRPr lang="es-CO" dirty="0"/>
          </a:p>
        </p:txBody>
      </p:sp>
    </p:spTree>
    <p:extLst>
      <p:ext uri="{BB962C8B-B14F-4D97-AF65-F5344CB8AC3E}">
        <p14:creationId xmlns:p14="http://schemas.microsoft.com/office/powerpoint/2010/main" val="15276336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endParaRPr lang="es-MX" sz="1200" dirty="0"/>
          </a:p>
          <a:p>
            <a:r>
              <a:rPr lang="es-MX" sz="1500" dirty="0"/>
              <a:t>FUNCIONES PRINCIPALES DE CONTROL DISCIPLINARIO  </a:t>
            </a:r>
          </a:p>
          <a:p>
            <a:endParaRPr lang="es-MX" sz="1500" dirty="0"/>
          </a:p>
          <a:p>
            <a:r>
              <a:rPr lang="es-MX" sz="1500" dirty="0"/>
              <a:t>Desarrollar acciones preventivas que permitan garantizar el cumplimiento de los deberes y obligaciones de los empleados de la administración Municipal. </a:t>
            </a:r>
          </a:p>
          <a:p>
            <a:r>
              <a:rPr lang="es-MX" sz="1500" dirty="0"/>
              <a:t>Adelantar en primera instancia los procesos disciplinarios contra los servidores públicos de la Administración Municipal, asegurando su autonomía e independencia y el principio de la segunda instancia. </a:t>
            </a:r>
          </a:p>
          <a:p>
            <a:r>
              <a:rPr lang="es-MX" sz="1500" dirty="0"/>
              <a:t>Ejercer vigilancia disciplinaria de la conducta oficial de los servidores de la Administración Municipal. </a:t>
            </a:r>
          </a:p>
          <a:p>
            <a:r>
              <a:rPr lang="es-MX" sz="1500" dirty="0"/>
              <a:t>Poner en conocimiento de los organismos de vigilancia y control, la comisión de hechos presuntamente irregulares que surjan del proceso disciplinario. </a:t>
            </a:r>
          </a:p>
          <a:p>
            <a:r>
              <a:rPr lang="es-MX" sz="1500" dirty="0"/>
              <a:t>Denunciar los delitos, contravenciones y faltas disciplinarias de los cuales tuviere conocimiento.</a:t>
            </a:r>
            <a:endParaRPr lang="es-CO" sz="1500" dirty="0"/>
          </a:p>
        </p:txBody>
      </p:sp>
    </p:spTree>
    <p:extLst>
      <p:ext uri="{BB962C8B-B14F-4D97-AF65-F5344CB8AC3E}">
        <p14:creationId xmlns:p14="http://schemas.microsoft.com/office/powerpoint/2010/main" val="28053683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endParaRPr lang="es-MX" sz="1200" dirty="0"/>
          </a:p>
          <a:p>
            <a:r>
              <a:rPr lang="es-MX" sz="1500" b="1" dirty="0"/>
              <a:t>CLASIFICACIÓN FALTAS DISCIPLINARIAS </a:t>
            </a:r>
          </a:p>
          <a:p>
            <a:r>
              <a:rPr lang="es-MX" sz="1500" b="1" dirty="0"/>
              <a:t>Ley 1952 de 2019</a:t>
            </a:r>
          </a:p>
          <a:p>
            <a:endParaRPr lang="es-MX" sz="1500" b="1" dirty="0"/>
          </a:p>
          <a:p>
            <a:pPr algn="just"/>
            <a:r>
              <a:rPr lang="es-MX" sz="1500" b="1" dirty="0"/>
              <a:t>Articulo 46. Clasificación Faltas Disciplinarias </a:t>
            </a:r>
          </a:p>
          <a:p>
            <a:pPr algn="just"/>
            <a:r>
              <a:rPr lang="es-MX" sz="1500" b="1" dirty="0"/>
              <a:t>1. </a:t>
            </a:r>
            <a:r>
              <a:rPr lang="es-MX" sz="1500" b="1" dirty="0" err="1"/>
              <a:t>Gravisimas</a:t>
            </a:r>
            <a:r>
              <a:rPr lang="es-MX" sz="1500" b="1" dirty="0"/>
              <a:t> </a:t>
            </a:r>
          </a:p>
          <a:p>
            <a:pPr algn="just"/>
            <a:r>
              <a:rPr lang="es-MX" sz="1500" b="1" dirty="0"/>
              <a:t>2. Graves</a:t>
            </a:r>
          </a:p>
          <a:p>
            <a:pPr algn="just"/>
            <a:r>
              <a:rPr lang="es-MX" sz="1500" b="1" dirty="0"/>
              <a:t>3. Leves</a:t>
            </a:r>
          </a:p>
          <a:p>
            <a:pPr algn="just"/>
            <a:r>
              <a:rPr lang="es-MX" sz="1500" b="1" dirty="0"/>
              <a:t>Articulo 47. Criterios para determinar la gravedad o levedad de la falta disciplinaria </a:t>
            </a:r>
          </a:p>
          <a:p>
            <a:pPr marL="342900" indent="-342900" algn="just">
              <a:buAutoNum type="arabicPeriod"/>
            </a:pPr>
            <a:r>
              <a:rPr lang="es-ES" sz="1500" dirty="0"/>
              <a:t>Forma de Culpabilidad </a:t>
            </a:r>
          </a:p>
          <a:p>
            <a:pPr marL="342900" indent="-342900" algn="just">
              <a:buAutoNum type="arabicPeriod"/>
            </a:pPr>
            <a:r>
              <a:rPr lang="es-ES" sz="1500" dirty="0"/>
              <a:t>Naturaleza de esencia del servicio </a:t>
            </a:r>
          </a:p>
          <a:p>
            <a:pPr marL="342900" indent="-342900" algn="just">
              <a:buAutoNum type="arabicPeriod"/>
            </a:pPr>
            <a:r>
              <a:rPr lang="es-ES" sz="1500" dirty="0"/>
              <a:t>Grado de perturbación del servicio</a:t>
            </a:r>
            <a:endParaRPr lang="es-MX" sz="1200" b="1" dirty="0"/>
          </a:p>
        </p:txBody>
      </p:sp>
    </p:spTree>
    <p:extLst>
      <p:ext uri="{BB962C8B-B14F-4D97-AF65-F5344CB8AC3E}">
        <p14:creationId xmlns:p14="http://schemas.microsoft.com/office/powerpoint/2010/main" val="32651881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D9761E6-285C-AE46-5F9B-05A9858E72CC}"/>
              </a:ext>
            </a:extLst>
          </p:cNvPr>
          <p:cNvSpPr>
            <a:spLocks noGrp="1"/>
          </p:cNvSpPr>
          <p:nvPr>
            <p:ph type="subTitle" idx="1"/>
          </p:nvPr>
        </p:nvSpPr>
        <p:spPr>
          <a:xfrm>
            <a:off x="1098839" y="748144"/>
            <a:ext cx="6959312" cy="3545900"/>
          </a:xfrm>
        </p:spPr>
        <p:txBody>
          <a:bodyPr>
            <a:noAutofit/>
          </a:bodyPr>
          <a:lstStyle/>
          <a:p>
            <a:pPr algn="just"/>
            <a:endParaRPr lang="es-ES" sz="1500" dirty="0"/>
          </a:p>
          <a:p>
            <a:pPr algn="just"/>
            <a:r>
              <a:rPr lang="es-ES" sz="1500" dirty="0"/>
              <a:t>4. Jerarquía y mando que tenga el investigado </a:t>
            </a:r>
          </a:p>
          <a:p>
            <a:pPr algn="just"/>
            <a:r>
              <a:rPr lang="es-ES" sz="1500" dirty="0"/>
              <a:t>5. Trascendencia social de la falta </a:t>
            </a:r>
          </a:p>
          <a:p>
            <a:pPr algn="just"/>
            <a:r>
              <a:rPr lang="es-ES" sz="1500" dirty="0"/>
              <a:t>6. Circunstancia y forma como se comete la falta </a:t>
            </a:r>
          </a:p>
          <a:p>
            <a:pPr algn="just"/>
            <a:r>
              <a:rPr lang="es-ES" sz="1500" dirty="0"/>
              <a:t>7. Motivos determinantes del comportamiento </a:t>
            </a:r>
          </a:p>
          <a:p>
            <a:pPr algn="just"/>
            <a:r>
              <a:rPr lang="es-ES" sz="1500" dirty="0"/>
              <a:t>8. Con intervención de mas servidores o particulares </a:t>
            </a:r>
          </a:p>
          <a:p>
            <a:pPr algn="just"/>
            <a:r>
              <a:rPr lang="es-ES" sz="1500" dirty="0"/>
              <a:t>9. Realización típica de una falta cometida con culpa grave, será calificada como falta grave</a:t>
            </a:r>
            <a:endParaRPr lang="es-MX" sz="1500" b="1" dirty="0"/>
          </a:p>
          <a:p>
            <a:endParaRPr lang="es-MX" sz="1200" dirty="0"/>
          </a:p>
        </p:txBody>
      </p:sp>
    </p:spTree>
    <p:extLst>
      <p:ext uri="{BB962C8B-B14F-4D97-AF65-F5344CB8AC3E}">
        <p14:creationId xmlns:p14="http://schemas.microsoft.com/office/powerpoint/2010/main" val="1925572212"/>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5679</TotalTime>
  <Words>10770</Words>
  <Application>Microsoft Office PowerPoint</Application>
  <PresentationFormat>Presentación en pantalla (16:9)</PresentationFormat>
  <Paragraphs>1029</Paragraphs>
  <Slides>111</Slides>
  <Notes>19</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111</vt:i4>
      </vt:variant>
    </vt:vector>
  </HeadingPairs>
  <TitlesOfParts>
    <vt:vector size="129" baseType="lpstr">
      <vt:lpstr>Verdana</vt:lpstr>
      <vt:lpstr>Tahoma</vt:lpstr>
      <vt:lpstr>Wingdings</vt:lpstr>
      <vt:lpstr>Times New Roman</vt:lpstr>
      <vt:lpstr>Tw Cen MT</vt:lpstr>
      <vt:lpstr>Asap</vt:lpstr>
      <vt:lpstr>Open Sans</vt:lpstr>
      <vt:lpstr>Calibri</vt:lpstr>
      <vt:lpstr>Mada</vt:lpstr>
      <vt:lpstr>Calibri Light</vt:lpstr>
      <vt:lpstr>Roboto Slab</vt:lpstr>
      <vt:lpstr>Arial Rounded MT Bold</vt:lpstr>
      <vt:lpstr>Work Sans</vt:lpstr>
      <vt:lpstr>Hind</vt:lpstr>
      <vt:lpstr>Google Sans</vt:lpstr>
      <vt:lpstr>Archivo</vt:lpstr>
      <vt:lpstr>Arial</vt:lpstr>
      <vt:lpstr>Retrospección</vt:lpstr>
      <vt:lpstr>          INDUCCION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CONCEPTOS</vt:lpstr>
      <vt:lpstr>CONCEPTOS</vt:lpstr>
      <vt:lpstr>POLITICAS SEGURIDAD Y SALUD EN EL TRABAJO </vt:lpstr>
      <vt:lpstr>RESPONSABILIDADES</vt:lpstr>
      <vt:lpstr>RESPONSABILIDADES </vt:lpstr>
      <vt:lpstr>COMITÉ PARITARIO DE SEGURIDAD Y SALUD EN EL TRABAJO -COPASST</vt:lpstr>
      <vt:lpstr>COMITÉ DE CONVIVENCIA LABORAL -COCOLAB</vt:lpstr>
      <vt:lpstr>Presentación de PowerPoint</vt:lpstr>
      <vt:lpstr>BRIGADISTA POR DEPENDENCIA</vt:lpstr>
      <vt:lpstr>PELIGROS</vt:lpstr>
      <vt:lpstr>MEDIDAS PREVENTIVAS</vt:lpstr>
      <vt:lpstr>INCAPACIDADES POR AT-EL</vt:lpstr>
      <vt:lpstr>INCAPACIDADES POR ENFERMEDAD COMÚN- E.P.S</vt:lpstr>
      <vt:lpstr>REINTEGRO AL PUESTO DE TRABAJO POST INCAPACIDAD</vt:lpstr>
      <vt:lpstr>Presentación de PowerPoint</vt:lpstr>
      <vt:lpstr>PLANEACIÓN INSTITUCIONAL </vt:lpstr>
      <vt:lpstr>PLANEACIÓN DEL DESARROLLO TERRITORIAL Y PLANEACIÓN INSTITUCIONAL</vt:lpstr>
      <vt:lpstr>OFICINA DE PLANEACIÓN INSTITUCIONAL</vt:lpstr>
      <vt:lpstr>Presentación de PowerPoint</vt:lpstr>
      <vt:lpstr>1. PLANEACIÓN INSTITUCIONAL</vt:lpstr>
      <vt:lpstr>PLAN DE DESARROLLO</vt:lpstr>
      <vt:lpstr>Presentación de PowerPoint</vt:lpstr>
      <vt:lpstr>Presentación de PowerPoint</vt:lpstr>
      <vt:lpstr>PLAN OPERATIVO ANUAL DE INVERSIONES</vt:lpstr>
      <vt:lpstr>PLANES DE ACCIÓN. Aprobación 5 julio 2024</vt:lpstr>
      <vt:lpstr>2. BANCO DE PROYECTOS</vt:lpstr>
      <vt:lpstr>INTELIGENCIA DE PROYECTOS </vt:lpstr>
      <vt:lpstr>ALINEACIÓN CON PRESUPUESTO Y PLANES TERRITORIALES</vt:lpstr>
      <vt:lpstr>DOCUMENTACIÓN Y SEGUIMIENTO </vt:lpstr>
      <vt:lpstr>3. SISTEMAS DE INFORMACIÓN</vt:lpstr>
      <vt:lpstr>RENDICIÓN DE INFORMES</vt:lpstr>
      <vt:lpstr>Presentación de PowerPoint</vt:lpstr>
      <vt:lpstr>Presentación de PowerPoint</vt:lpstr>
      <vt:lpstr>Presentación de PowerPoint</vt:lpstr>
      <vt:lpstr>Presentación de PowerPoint</vt:lpstr>
      <vt:lpstr>TERRISOFT</vt:lpstr>
      <vt:lpstr>TERRISOFT</vt:lpstr>
      <vt:lpstr>SAIMYR</vt:lpstr>
      <vt:lpstr>Presentación de PowerPoint</vt:lpstr>
      <vt:lpstr>4. POLÍTICAS PÚBLICAS</vt:lpstr>
      <vt:lpstr>LISTADO DE POLÍTICAS PÚBLICAS</vt:lpstr>
      <vt:lpstr>EVALUACIÓN DE POLÍTICAS PÚBLICAS - MAYO 2024</vt:lpstr>
      <vt:lpstr>5. SISTEMA DE GESTIÓN DE LA CALIDAD- MIPG</vt:lpstr>
      <vt:lpstr>SISTEMA DE GESTIÓN DE LA CALIDAD- MIPG 2.0</vt:lpstr>
      <vt:lpstr>Presentación de PowerPoint</vt:lpstr>
      <vt:lpstr>6. RENDICIÓN DE CUENTAS</vt:lpstr>
      <vt:lpstr>Presentación de PowerPoint</vt:lpstr>
      <vt:lpstr>Presentación de PowerPoint</vt:lpstr>
      <vt:lpstr>Presentación de PowerPoint</vt:lpstr>
      <vt:lpstr>Presentación de PowerPoint</vt:lpstr>
      <vt:lpstr>DANIEL FELIPE QUINTERO BETANCUR OFICINA DE CONTROL INTERNO DISCIPLINARIO.  Ley 1952 de 2019 Código General Disciplinario EL CARMEN DE VIBORAL  2024-2027</vt:lpstr>
      <vt:lpstr> </vt:lpstr>
      <vt:lpstr> Origen.   La actuación Disciplinaria se origina con la  recepción de información proveniente de un servidor público, por queja formulada por cualquier persona, por anónimos o por otro medio que amerite credibilidad.  La mismas puede ser por Acción (extralimitación en sus funciones) y Omisión (dejar de hacer).   Las faltas disciplinarias se realizan por acción u omisión en el cumplimiento de los deberes propios del cargo o función, o con ocasión de ellos, o por extralimitación de sus funciones.  Cuando se tiene el deber jurídico de impedir un resultado, no evitarlo, pudiendo hacerlo, equivale a producirlo.</vt:lpstr>
      <vt:lpstr>Gestión.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Lessons with Cycle Diagrams</dc:title>
  <dc:creator>USUARIO</dc:creator>
  <cp:lastModifiedBy>Mary Luz Negrete Ramos</cp:lastModifiedBy>
  <cp:revision>189</cp:revision>
  <dcterms:modified xsi:type="dcterms:W3CDTF">2024-12-02T15:06:55Z</dcterms:modified>
</cp:coreProperties>
</file>